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9" r:id="rId3"/>
    <p:sldId id="261" r:id="rId4"/>
    <p:sldId id="262" r:id="rId5"/>
    <p:sldId id="263" r:id="rId6"/>
    <p:sldId id="264" r:id="rId7"/>
    <p:sldId id="278" r:id="rId8"/>
    <p:sldId id="272" r:id="rId9"/>
    <p:sldId id="279" r:id="rId10"/>
    <p:sldId id="273" r:id="rId11"/>
    <p:sldId id="280" r:id="rId12"/>
    <p:sldId id="274" r:id="rId13"/>
    <p:sldId id="281" r:id="rId14"/>
    <p:sldId id="277" r:id="rId15"/>
    <p:sldId id="282" r:id="rId16"/>
    <p:sldId id="268" r:id="rId17"/>
    <p:sldId id="288" r:id="rId18"/>
    <p:sldId id="289" r:id="rId19"/>
    <p:sldId id="290" r:id="rId20"/>
    <p:sldId id="291" r:id="rId21"/>
    <p:sldId id="292" r:id="rId22"/>
    <p:sldId id="29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6B"/>
    <a:srgbClr val="F4B400"/>
    <a:srgbClr val="91CCA4"/>
    <a:srgbClr val="6A0DAD"/>
    <a:srgbClr val="7F7B7B"/>
    <a:srgbClr val="0BAB8B"/>
    <a:srgbClr val="F0F0F0"/>
    <a:srgbClr val="3F8F7F"/>
    <a:srgbClr val="7030A0"/>
    <a:srgbClr val="004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7402" autoAdjust="0"/>
  </p:normalViewPr>
  <p:slideViewPr>
    <p:cSldViewPr snapToGrid="0">
      <p:cViewPr>
        <p:scale>
          <a:sx n="100" d="100"/>
          <a:sy n="100" d="100"/>
        </p:scale>
        <p:origin x="3252" y="1248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22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39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B619-874C-E6A8-F0A2-F7EC4550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4CB420-FE80-EE5F-7AB0-4AED9C91B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3CB117-36AA-C81E-021A-FA6DA3F2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23803-1864-E65E-4B81-7A3C91734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94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9750-DA18-408A-0AAB-D72C2F1D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CA3E56-390F-D18C-F631-3A26BC719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4B9BE9-9747-EC4D-470E-618D8FF0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9E223-C7A7-19A5-BDFD-73DAFB197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02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4631-7A55-9A72-B0A7-1B6BF22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B4474-2038-DB74-58C2-9A1EA868A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941BEF-060C-AEAA-8D55-A23DD4A1B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930E8-330A-28D1-55BC-BD2F35F16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55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1152040980#gid=115204098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2404" y="6644746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2025.03.21</a:t>
            </a:r>
            <a:endParaRPr lang="en-US" altLang="ko-KR" sz="105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369585" y="1373618"/>
            <a:ext cx="533671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4244826" y="2573947"/>
            <a:ext cx="35862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레벨 디자인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4C1869-F8AC-CB45-7C4D-189F53105F6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A020EC-F772-179F-7961-24B5BEBB2CEB}"/>
              </a:ext>
            </a:extLst>
          </p:cNvPr>
          <p:cNvGrpSpPr/>
          <p:nvPr/>
        </p:nvGrpSpPr>
        <p:grpSpPr>
          <a:xfrm>
            <a:off x="5651117" y="2741489"/>
            <a:ext cx="5618800" cy="3716915"/>
            <a:chOff x="5651117" y="2741489"/>
            <a:chExt cx="5618800" cy="371691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76C81DC-AD1A-A9AB-0938-CB9EDDB22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41489"/>
              <a:ext cx="5618800" cy="347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4143DA1-AEEE-0C4C-BBFC-4FC6B19104BF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일반블록개수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9462" y="1724978"/>
            <a:ext cx="4727576" cy="959554"/>
            <a:chOff x="670560" y="1824834"/>
            <a:chExt cx="4727576" cy="959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2490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8057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상하좌우로 조작 가능한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블록을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 시 이동횟수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 조작을 통해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혹은 특수아이템 제작을 통한 게임 진행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2909149"/>
            <a:ext cx="3956532" cy="590770"/>
            <a:chOff x="660832" y="3010102"/>
            <a:chExt cx="3956532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95653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724537"/>
            <a:ext cx="4953600" cy="2441649"/>
            <a:chOff x="660832" y="3010102"/>
            <a:chExt cx="4953600" cy="2441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28093"/>
              <a:ext cx="4953600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비슷한 목표의 스테이지의 난이도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제한된 공간에서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특수 아이템 단독 사용을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 난이도를 쉽도록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0252A7-C821-26A9-7155-0295834C272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8E43-D059-2B4B-4630-EF95991FA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DBA334-B105-C17F-FD33-1514C0C78B1A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ABF506-CF07-ECD3-4B5E-B2A240FEA1F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CF65C1-1E9E-C00D-4B1E-E75B210573B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D03383-12F5-FFB8-4783-992D05C3A1A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7DDC7F-EBF4-A198-F9C6-5438D307C568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114F88-9EBA-6D75-1042-701075F528E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79B0088-6DBA-F213-F785-A223F7A77109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7D19AFE-0F37-43BA-26DB-FDCE3E6B048D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3DA3BCE-A540-9C6F-67E0-6B9C5CB4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6"/>
            <a:ext cx="4314464" cy="22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47349-5928-A2BD-469E-9902150695ED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0EEF43C-DA56-9987-52FD-299470F33C65}"/>
              </a:ext>
            </a:extLst>
          </p:cNvPr>
          <p:cNvGrpSpPr/>
          <p:nvPr/>
        </p:nvGrpSpPr>
        <p:grpSpPr>
          <a:xfrm>
            <a:off x="6349645" y="1505524"/>
            <a:ext cx="2173750" cy="4966980"/>
            <a:chOff x="6794325" y="1505524"/>
            <a:chExt cx="2173750" cy="4966980"/>
          </a:xfrm>
        </p:grpSpPr>
        <p:pic>
          <p:nvPicPr>
            <p:cNvPr id="48" name="그림 4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96C4DC-EB26-5D60-C259-872C8E7E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158DB2-6E2E-12EC-AEA9-88BB32DF298A}"/>
                </a:ext>
              </a:extLst>
            </p:cNvPr>
            <p:cNvSpPr txBox="1"/>
            <p:nvPr/>
          </p:nvSpPr>
          <p:spPr>
            <a:xfrm>
              <a:off x="7022631" y="6226283"/>
              <a:ext cx="171713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요소 배치 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44506A3-7B64-861B-283F-285172036AEA}"/>
              </a:ext>
            </a:extLst>
          </p:cNvPr>
          <p:cNvGrpSpPr/>
          <p:nvPr/>
        </p:nvGrpSpPr>
        <p:grpSpPr>
          <a:xfrm>
            <a:off x="8881494" y="1505524"/>
            <a:ext cx="2173750" cy="4966980"/>
            <a:chOff x="6794325" y="1505524"/>
            <a:chExt cx="2173750" cy="4966980"/>
          </a:xfrm>
        </p:grpSpPr>
        <p:pic>
          <p:nvPicPr>
            <p:cNvPr id="78" name="그림 7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DF84A0-29BD-EAF4-C6A5-EBB718E6A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B323D4A-6F8F-E57D-8C3A-A12EB4D8AB75}"/>
                </a:ext>
              </a:extLst>
            </p:cNvPr>
            <p:cNvSpPr txBox="1"/>
            <p:nvPr/>
          </p:nvSpPr>
          <p:spPr>
            <a:xfrm>
              <a:off x="6854316" y="6226283"/>
              <a:ext cx="205376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초반 </a:t>
              </a:r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가능구역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E4AAFD2B-900C-B95F-BAA4-2595C50A42D7}"/>
              </a:ext>
            </a:extLst>
          </p:cNvPr>
          <p:cNvSpPr txBox="1"/>
          <p:nvPr/>
        </p:nvSpPr>
        <p:spPr>
          <a:xfrm>
            <a:off x="609462" y="4197306"/>
            <a:ext cx="580158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존재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식물 </a:t>
            </a:r>
            <a:r>
              <a:rPr lang="en-US" altLang="ko-KR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1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통해 공간의 제약을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파괴조건이 걸린 동물 석판을 통해 토끼블록의 중요도를 높임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 중앙 구멍으로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매치를 통한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동물 석판을 동시에 파괴 못 하도록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제한된 공간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종류의 블록으로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 가능한 경우의 수가 적게 설계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종류가 늘어난 만큼 토끼블록 등장 비율이 줄어 동물 석판 파괴 난이도 증가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블록 종류가 많아 특수블록 생성 및 단독 사용의 비중을 줄이도록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7F7723FF-52BB-5001-1853-DD9E7EF670F2}"/>
              </a:ext>
            </a:extLst>
          </p:cNvPr>
          <p:cNvSpPr/>
          <p:nvPr/>
        </p:nvSpPr>
        <p:spPr>
          <a:xfrm>
            <a:off x="7563554" y="2909453"/>
            <a:ext cx="926040" cy="911452"/>
          </a:xfrm>
          <a:custGeom>
            <a:avLst/>
            <a:gdLst>
              <a:gd name="connsiteX0" fmla="*/ 221465 w 926040"/>
              <a:gd name="connsiteY0" fmla="*/ 0 h 911452"/>
              <a:gd name="connsiteX1" fmla="*/ 687281 w 926040"/>
              <a:gd name="connsiteY1" fmla="*/ 0 h 911452"/>
              <a:gd name="connsiteX2" fmla="*/ 687281 w 926040"/>
              <a:gd name="connsiteY2" fmla="*/ 259224 h 911452"/>
              <a:gd name="connsiteX3" fmla="*/ 926040 w 926040"/>
              <a:gd name="connsiteY3" fmla="*/ 259224 h 911452"/>
              <a:gd name="connsiteX4" fmla="*/ 926040 w 926040"/>
              <a:gd name="connsiteY4" fmla="*/ 677402 h 911452"/>
              <a:gd name="connsiteX5" fmla="*/ 255267 w 926040"/>
              <a:gd name="connsiteY5" fmla="*/ 677402 h 911452"/>
              <a:gd name="connsiteX6" fmla="*/ 255267 w 926040"/>
              <a:gd name="connsiteY6" fmla="*/ 670773 h 911452"/>
              <a:gd name="connsiteX7" fmla="*/ 238554 w 926040"/>
              <a:gd name="connsiteY7" fmla="*/ 670773 h 911452"/>
              <a:gd name="connsiteX8" fmla="*/ 238554 w 926040"/>
              <a:gd name="connsiteY8" fmla="*/ 911452 h 911452"/>
              <a:gd name="connsiteX9" fmla="*/ 0 w 926040"/>
              <a:gd name="connsiteY9" fmla="*/ 911452 h 911452"/>
              <a:gd name="connsiteX10" fmla="*/ 0 w 926040"/>
              <a:gd name="connsiteY10" fmla="*/ 470714 h 911452"/>
              <a:gd name="connsiteX11" fmla="*/ 221465 w 926040"/>
              <a:gd name="connsiteY11" fmla="*/ 470714 h 9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040" h="911452">
                <a:moveTo>
                  <a:pt x="221465" y="0"/>
                </a:moveTo>
                <a:lnTo>
                  <a:pt x="687281" y="0"/>
                </a:lnTo>
                <a:lnTo>
                  <a:pt x="687281" y="259224"/>
                </a:lnTo>
                <a:lnTo>
                  <a:pt x="926040" y="259224"/>
                </a:lnTo>
                <a:lnTo>
                  <a:pt x="926040" y="677402"/>
                </a:lnTo>
                <a:lnTo>
                  <a:pt x="255267" y="677402"/>
                </a:lnTo>
                <a:lnTo>
                  <a:pt x="255267" y="670773"/>
                </a:lnTo>
                <a:lnTo>
                  <a:pt x="238554" y="670773"/>
                </a:lnTo>
                <a:lnTo>
                  <a:pt x="238554" y="911452"/>
                </a:lnTo>
                <a:lnTo>
                  <a:pt x="0" y="911452"/>
                </a:lnTo>
                <a:lnTo>
                  <a:pt x="0" y="470714"/>
                </a:lnTo>
                <a:lnTo>
                  <a:pt x="221465" y="47071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B66B46B9-E6BF-1197-E71C-F41A1C9DCB1F}"/>
              </a:ext>
            </a:extLst>
          </p:cNvPr>
          <p:cNvSpPr/>
          <p:nvPr/>
        </p:nvSpPr>
        <p:spPr>
          <a:xfrm rot="5400000">
            <a:off x="6399118" y="4087835"/>
            <a:ext cx="898162" cy="930131"/>
          </a:xfrm>
          <a:custGeom>
            <a:avLst/>
            <a:gdLst>
              <a:gd name="connsiteX0" fmla="*/ 220370 w 898162"/>
              <a:gd name="connsiteY0" fmla="*/ 930131 h 930131"/>
              <a:gd name="connsiteX1" fmla="*/ 220370 w 898162"/>
              <a:gd name="connsiteY1" fmla="*/ 238555 h 930131"/>
              <a:gd name="connsiteX2" fmla="*/ 227389 w 898162"/>
              <a:gd name="connsiteY2" fmla="*/ 238555 h 930131"/>
              <a:gd name="connsiteX3" fmla="*/ 638548 w 898162"/>
              <a:gd name="connsiteY3" fmla="*/ 238555 h 930131"/>
              <a:gd name="connsiteX4" fmla="*/ 898162 w 898162"/>
              <a:gd name="connsiteY4" fmla="*/ 238555 h 930131"/>
              <a:gd name="connsiteX5" fmla="*/ 898162 w 898162"/>
              <a:gd name="connsiteY5" fmla="*/ 685179 h 930131"/>
              <a:gd name="connsiteX6" fmla="*/ 638548 w 898162"/>
              <a:gd name="connsiteY6" fmla="*/ 685179 h 930131"/>
              <a:gd name="connsiteX7" fmla="*/ 638548 w 898162"/>
              <a:gd name="connsiteY7" fmla="*/ 930131 h 930131"/>
              <a:gd name="connsiteX8" fmla="*/ 0 w 898162"/>
              <a:gd name="connsiteY8" fmla="*/ 238554 h 930131"/>
              <a:gd name="connsiteX9" fmla="*/ 0 w 898162"/>
              <a:gd name="connsiteY9" fmla="*/ 0 h 930131"/>
              <a:gd name="connsiteX10" fmla="*/ 440738 w 898162"/>
              <a:gd name="connsiteY10" fmla="*/ 0 h 930131"/>
              <a:gd name="connsiteX11" fmla="*/ 440738 w 898162"/>
              <a:gd name="connsiteY11" fmla="*/ 238554 h 9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162" h="930131">
                <a:moveTo>
                  <a:pt x="220370" y="930131"/>
                </a:moveTo>
                <a:lnTo>
                  <a:pt x="220370" y="238555"/>
                </a:lnTo>
                <a:lnTo>
                  <a:pt x="227389" y="238555"/>
                </a:lnTo>
                <a:lnTo>
                  <a:pt x="638548" y="238555"/>
                </a:lnTo>
                <a:lnTo>
                  <a:pt x="898162" y="238555"/>
                </a:lnTo>
                <a:lnTo>
                  <a:pt x="898162" y="685179"/>
                </a:lnTo>
                <a:lnTo>
                  <a:pt x="638548" y="685179"/>
                </a:lnTo>
                <a:lnTo>
                  <a:pt x="638548" y="930131"/>
                </a:lnTo>
                <a:close/>
                <a:moveTo>
                  <a:pt x="0" y="238554"/>
                </a:moveTo>
                <a:lnTo>
                  <a:pt x="0" y="0"/>
                </a:lnTo>
                <a:lnTo>
                  <a:pt x="440738" y="0"/>
                </a:lnTo>
                <a:lnTo>
                  <a:pt x="440738" y="23855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87DC48E4-F243-70ED-B78A-3055A27F09C7}"/>
              </a:ext>
            </a:extLst>
          </p:cNvPr>
          <p:cNvSpPr/>
          <p:nvPr/>
        </p:nvSpPr>
        <p:spPr>
          <a:xfrm>
            <a:off x="6385043" y="2909454"/>
            <a:ext cx="923370" cy="909327"/>
          </a:xfrm>
          <a:custGeom>
            <a:avLst/>
            <a:gdLst>
              <a:gd name="connsiteX0" fmla="*/ 252596 w 923370"/>
              <a:gd name="connsiteY0" fmla="*/ 0 h 909327"/>
              <a:gd name="connsiteX1" fmla="*/ 670774 w 923370"/>
              <a:gd name="connsiteY1" fmla="*/ 0 h 909327"/>
              <a:gd name="connsiteX2" fmla="*/ 670774 w 923370"/>
              <a:gd name="connsiteY2" fmla="*/ 670773 h 909327"/>
              <a:gd name="connsiteX3" fmla="*/ 923370 w 923370"/>
              <a:gd name="connsiteY3" fmla="*/ 670773 h 909327"/>
              <a:gd name="connsiteX4" fmla="*/ 923370 w 923370"/>
              <a:gd name="connsiteY4" fmla="*/ 909327 h 909327"/>
              <a:gd name="connsiteX5" fmla="*/ 482632 w 923370"/>
              <a:gd name="connsiteY5" fmla="*/ 909327 h 909327"/>
              <a:gd name="connsiteX6" fmla="*/ 482632 w 923370"/>
              <a:gd name="connsiteY6" fmla="*/ 670773 h 909327"/>
              <a:gd name="connsiteX7" fmla="*/ 252596 w 923370"/>
              <a:gd name="connsiteY7" fmla="*/ 670773 h 909327"/>
              <a:gd name="connsiteX8" fmla="*/ 252596 w 923370"/>
              <a:gd name="connsiteY8" fmla="*/ 663752 h 909327"/>
              <a:gd name="connsiteX9" fmla="*/ 0 w 923370"/>
              <a:gd name="connsiteY9" fmla="*/ 663752 h 909327"/>
              <a:gd name="connsiteX10" fmla="*/ 0 w 923370"/>
              <a:gd name="connsiteY10" fmla="*/ 245574 h 909327"/>
              <a:gd name="connsiteX11" fmla="*/ 252596 w 923370"/>
              <a:gd name="connsiteY11" fmla="*/ 245574 h 9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3370" h="909327">
                <a:moveTo>
                  <a:pt x="252596" y="0"/>
                </a:moveTo>
                <a:lnTo>
                  <a:pt x="670774" y="0"/>
                </a:lnTo>
                <a:lnTo>
                  <a:pt x="670774" y="670773"/>
                </a:lnTo>
                <a:lnTo>
                  <a:pt x="923370" y="670773"/>
                </a:lnTo>
                <a:lnTo>
                  <a:pt x="923370" y="909327"/>
                </a:lnTo>
                <a:lnTo>
                  <a:pt x="482632" y="909327"/>
                </a:lnTo>
                <a:lnTo>
                  <a:pt x="482632" y="670773"/>
                </a:lnTo>
                <a:lnTo>
                  <a:pt x="252596" y="670773"/>
                </a:lnTo>
                <a:lnTo>
                  <a:pt x="252596" y="663752"/>
                </a:lnTo>
                <a:lnTo>
                  <a:pt x="0" y="663752"/>
                </a:lnTo>
                <a:lnTo>
                  <a:pt x="0" y="245574"/>
                </a:lnTo>
                <a:lnTo>
                  <a:pt x="252596" y="24557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E37335E4-390A-9DE4-AF2A-B54F815DD81C}"/>
              </a:ext>
            </a:extLst>
          </p:cNvPr>
          <p:cNvSpPr/>
          <p:nvPr/>
        </p:nvSpPr>
        <p:spPr>
          <a:xfrm>
            <a:off x="7576879" y="4078028"/>
            <a:ext cx="912714" cy="923953"/>
          </a:xfrm>
          <a:custGeom>
            <a:avLst/>
            <a:gdLst>
              <a:gd name="connsiteX0" fmla="*/ 0 w 912714"/>
              <a:gd name="connsiteY0" fmla="*/ 0 h 923953"/>
              <a:gd name="connsiteX1" fmla="*/ 440738 w 912714"/>
              <a:gd name="connsiteY1" fmla="*/ 0 h 923953"/>
              <a:gd name="connsiteX2" fmla="*/ 440738 w 912714"/>
              <a:gd name="connsiteY2" fmla="*/ 238557 h 923953"/>
              <a:gd name="connsiteX3" fmla="*/ 912714 w 912714"/>
              <a:gd name="connsiteY3" fmla="*/ 238557 h 923953"/>
              <a:gd name="connsiteX4" fmla="*/ 912714 w 912714"/>
              <a:gd name="connsiteY4" fmla="*/ 698670 h 923953"/>
              <a:gd name="connsiteX5" fmla="*/ 673956 w 912714"/>
              <a:gd name="connsiteY5" fmla="*/ 698670 h 923953"/>
              <a:gd name="connsiteX6" fmla="*/ 673956 w 912714"/>
              <a:gd name="connsiteY6" fmla="*/ 923953 h 923953"/>
              <a:gd name="connsiteX7" fmla="*/ 255778 w 912714"/>
              <a:gd name="connsiteY7" fmla="*/ 923953 h 923953"/>
              <a:gd name="connsiteX8" fmla="*/ 255778 w 912714"/>
              <a:gd name="connsiteY8" fmla="*/ 698670 h 923953"/>
              <a:gd name="connsiteX9" fmla="*/ 241941 w 912714"/>
              <a:gd name="connsiteY9" fmla="*/ 698670 h 923953"/>
              <a:gd name="connsiteX10" fmla="*/ 241941 w 912714"/>
              <a:gd name="connsiteY10" fmla="*/ 253179 h 923953"/>
              <a:gd name="connsiteX11" fmla="*/ 0 w 912714"/>
              <a:gd name="connsiteY11" fmla="*/ 253179 h 9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714" h="923953">
                <a:moveTo>
                  <a:pt x="0" y="0"/>
                </a:moveTo>
                <a:lnTo>
                  <a:pt x="440738" y="0"/>
                </a:lnTo>
                <a:lnTo>
                  <a:pt x="440738" y="238557"/>
                </a:lnTo>
                <a:lnTo>
                  <a:pt x="912714" y="238557"/>
                </a:lnTo>
                <a:lnTo>
                  <a:pt x="912714" y="698670"/>
                </a:lnTo>
                <a:lnTo>
                  <a:pt x="673956" y="698670"/>
                </a:lnTo>
                <a:lnTo>
                  <a:pt x="673956" y="923953"/>
                </a:lnTo>
                <a:lnTo>
                  <a:pt x="255778" y="923953"/>
                </a:lnTo>
                <a:lnTo>
                  <a:pt x="255778" y="698670"/>
                </a:lnTo>
                <a:lnTo>
                  <a:pt x="241941" y="698670"/>
                </a:lnTo>
                <a:lnTo>
                  <a:pt x="241941" y="253179"/>
                </a:lnTo>
                <a:lnTo>
                  <a:pt x="0" y="253179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48E3932-67DA-F687-DF08-A7A39523EC36}"/>
              </a:ext>
            </a:extLst>
          </p:cNvPr>
          <p:cNvSpPr/>
          <p:nvPr/>
        </p:nvSpPr>
        <p:spPr>
          <a:xfrm>
            <a:off x="7304221" y="3818781"/>
            <a:ext cx="264596" cy="27661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0573A78F-D450-D9F2-5A2F-28F2E1959A36}"/>
              </a:ext>
            </a:extLst>
          </p:cNvPr>
          <p:cNvSpPr/>
          <p:nvPr/>
        </p:nvSpPr>
        <p:spPr>
          <a:xfrm rot="5400000">
            <a:off x="10453684" y="3732154"/>
            <a:ext cx="677631" cy="449863"/>
          </a:xfrm>
          <a:custGeom>
            <a:avLst/>
            <a:gdLst>
              <a:gd name="connsiteX0" fmla="*/ 0 w 677631"/>
              <a:gd name="connsiteY0" fmla="*/ 224932 h 449863"/>
              <a:gd name="connsiteX1" fmla="*/ 0 w 677631"/>
              <a:gd name="connsiteY1" fmla="*/ 0 h 449863"/>
              <a:gd name="connsiteX2" fmla="*/ 229830 w 677631"/>
              <a:gd name="connsiteY2" fmla="*/ 0 h 449863"/>
              <a:gd name="connsiteX3" fmla="*/ 229830 w 677631"/>
              <a:gd name="connsiteY3" fmla="*/ 224931 h 449863"/>
              <a:gd name="connsiteX4" fmla="*/ 677631 w 677631"/>
              <a:gd name="connsiteY4" fmla="*/ 224931 h 449863"/>
              <a:gd name="connsiteX5" fmla="*/ 677631 w 677631"/>
              <a:gd name="connsiteY5" fmla="*/ 449863 h 449863"/>
              <a:gd name="connsiteX6" fmla="*/ 1 w 677631"/>
              <a:gd name="connsiteY6" fmla="*/ 449863 h 449863"/>
              <a:gd name="connsiteX7" fmla="*/ 1 w 677631"/>
              <a:gd name="connsiteY7" fmla="*/ 224932 h 4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49863">
                <a:moveTo>
                  <a:pt x="0" y="224932"/>
                </a:moveTo>
                <a:lnTo>
                  <a:pt x="0" y="0"/>
                </a:lnTo>
                <a:lnTo>
                  <a:pt x="229830" y="0"/>
                </a:lnTo>
                <a:lnTo>
                  <a:pt x="229830" y="224931"/>
                </a:lnTo>
                <a:lnTo>
                  <a:pt x="677631" y="224931"/>
                </a:lnTo>
                <a:lnTo>
                  <a:pt x="677631" y="449863"/>
                </a:lnTo>
                <a:lnTo>
                  <a:pt x="1" y="449863"/>
                </a:lnTo>
                <a:lnTo>
                  <a:pt x="1" y="224932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4ECF16B1-AB2F-5349-D991-72A3D3878347}"/>
              </a:ext>
            </a:extLst>
          </p:cNvPr>
          <p:cNvSpPr/>
          <p:nvPr/>
        </p:nvSpPr>
        <p:spPr>
          <a:xfrm rot="5400000">
            <a:off x="9513208" y="4425042"/>
            <a:ext cx="677631" cy="476252"/>
          </a:xfrm>
          <a:custGeom>
            <a:avLst/>
            <a:gdLst>
              <a:gd name="connsiteX0" fmla="*/ 0 w 677631"/>
              <a:gd name="connsiteY0" fmla="*/ 224933 h 476252"/>
              <a:gd name="connsiteX1" fmla="*/ 0 w 677631"/>
              <a:gd name="connsiteY1" fmla="*/ 0 h 476252"/>
              <a:gd name="connsiteX2" fmla="*/ 677631 w 677631"/>
              <a:gd name="connsiteY2" fmla="*/ 0 h 476252"/>
              <a:gd name="connsiteX3" fmla="*/ 677631 w 677631"/>
              <a:gd name="connsiteY3" fmla="*/ 224933 h 476252"/>
              <a:gd name="connsiteX4" fmla="*/ 460373 w 677631"/>
              <a:gd name="connsiteY4" fmla="*/ 224933 h 476252"/>
              <a:gd name="connsiteX5" fmla="*/ 460373 w 677631"/>
              <a:gd name="connsiteY5" fmla="*/ 476252 h 476252"/>
              <a:gd name="connsiteX6" fmla="*/ 228548 w 677631"/>
              <a:gd name="connsiteY6" fmla="*/ 476252 h 476252"/>
              <a:gd name="connsiteX7" fmla="*/ 228548 w 677631"/>
              <a:gd name="connsiteY7" fmla="*/ 224933 h 4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76252">
                <a:moveTo>
                  <a:pt x="0" y="224933"/>
                </a:moveTo>
                <a:lnTo>
                  <a:pt x="0" y="0"/>
                </a:lnTo>
                <a:lnTo>
                  <a:pt x="677631" y="0"/>
                </a:lnTo>
                <a:lnTo>
                  <a:pt x="677631" y="224933"/>
                </a:lnTo>
                <a:lnTo>
                  <a:pt x="460373" y="224933"/>
                </a:lnTo>
                <a:lnTo>
                  <a:pt x="460373" y="476252"/>
                </a:lnTo>
                <a:lnTo>
                  <a:pt x="228548" y="476252"/>
                </a:lnTo>
                <a:lnTo>
                  <a:pt x="228548" y="224933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972FB2-202F-3C43-DF0B-D5C9462B625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00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D3743DF-C6EB-AFA4-69CF-E7E2C3B96A6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24746" cy="954108"/>
            <a:chOff x="670560" y="1824834"/>
            <a:chExt cx="4924746" cy="9541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2611"/>
              <a:ext cx="492474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맵의 구조를 디자인하고 구성하는 요소를 의미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 분단하거나 해당 방향으로 조작이 불가능하게 하는 요소 존재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방향을 유도하거나 도움을 주는 요소 존재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D7FCA3-809D-3FDE-936E-0A51671E0A1E}"/>
              </a:ext>
            </a:extLst>
          </p:cNvPr>
          <p:cNvGrpSpPr/>
          <p:nvPr/>
        </p:nvGrpSpPr>
        <p:grpSpPr>
          <a:xfrm>
            <a:off x="5651117" y="2738067"/>
            <a:ext cx="5618800" cy="3720337"/>
            <a:chOff x="5651117" y="2738067"/>
            <a:chExt cx="5618800" cy="372033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957A385-B470-27CD-7D6C-CF2CA2786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38067"/>
              <a:ext cx="5618800" cy="347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4B34EE12-9759-153D-EC97-5C8E6C531E8F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환경요소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599734" y="2791157"/>
            <a:ext cx="4379725" cy="771308"/>
            <a:chOff x="660832" y="3010102"/>
            <a:chExt cx="4379725" cy="77130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60832" y="3319745"/>
              <a:ext cx="437972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 요소를 배치하여 실제 조작 가능한 범위를 축소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사과를 획득하기 어려운 위치에 배치하여 이동횟수를 소모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3674536"/>
            <a:ext cx="5137945" cy="2062103"/>
            <a:chOff x="660832" y="3010102"/>
            <a:chExt cx="5137945" cy="206210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17879"/>
              <a:ext cx="5137945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열쇠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동굴 요소를 이용해 게임의 진행방향을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맵을 통해 특정 특수 아이템 생성 및 사용하도록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구멍과 땅 요소로 특정 구간의 블록 파괴의 난이도 상승을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 맵 확장이 아닌 새로운 구역으로 이동하며 맵을 개척하는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4FF7F5-F9BD-BA03-209B-F5B7C7068457}"/>
              </a:ext>
            </a:extLst>
          </p:cNvPr>
          <p:cNvGrpSpPr/>
          <p:nvPr/>
        </p:nvGrpSpPr>
        <p:grpSpPr>
          <a:xfrm>
            <a:off x="6340101" y="1855971"/>
            <a:ext cx="4259368" cy="514021"/>
            <a:chOff x="6271525" y="1673575"/>
            <a:chExt cx="425936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805" y="1673575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73" y="1678510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522" y="1681098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811" y="1682980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236" y="1683148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525" y="1682701"/>
              <a:ext cx="485843" cy="504895"/>
            </a:xfrm>
            <a:prstGeom prst="rect">
              <a:avLst/>
            </a:prstGeom>
          </p:spPr>
        </p:pic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3DA6D43-075B-DF24-264D-CAB2E351434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802B-51AD-23A8-9249-300A2A55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85B978-CB37-873E-080F-7A2704C205CE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70ADC7-08D3-814D-B147-43CAF3FE65C1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557C8-7AE8-C277-5A59-6B8968C63A23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FBD938-53CF-1FDB-2320-D3770ADB906C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4B4E63-677E-C9E1-5245-C55D1579761E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53DDEF2-FC5B-DA93-6506-06ECC0F2198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69A4209-9420-766E-3ACE-27C5DC008B88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5C7B94-2DAA-BF09-6EBC-935323A0D9F8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0ED4E94-7232-2CAB-24ED-D06E257E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56" y="1992765"/>
            <a:ext cx="4305003" cy="220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BA9E0-B7FF-FB2E-60C9-0384DD6E1358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2B9202-32A7-181B-E993-3E3101E3AA60}"/>
              </a:ext>
            </a:extLst>
          </p:cNvPr>
          <p:cNvGrpSpPr/>
          <p:nvPr/>
        </p:nvGrpSpPr>
        <p:grpSpPr>
          <a:xfrm>
            <a:off x="6349645" y="1497884"/>
            <a:ext cx="2173750" cy="4974620"/>
            <a:chOff x="6349645" y="1497884"/>
            <a:chExt cx="2173750" cy="4974620"/>
          </a:xfrm>
        </p:grpSpPr>
        <p:pic>
          <p:nvPicPr>
            <p:cNvPr id="44" name="그림 43" descr="스크린샷, 슬롯 머신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3939E13-9766-8D8C-71E5-92187480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45" y="1497884"/>
              <a:ext cx="2173750" cy="47042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44E2B2-AB15-E6A7-2A17-4411D5D18D5C}"/>
                </a:ext>
              </a:extLst>
            </p:cNvPr>
            <p:cNvSpPr txBox="1"/>
            <p:nvPr/>
          </p:nvSpPr>
          <p:spPr>
            <a:xfrm>
              <a:off x="6459330" y="6226283"/>
              <a:ext cx="195438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방해블록 배치 위치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A718E1A-5149-9A79-B575-C4DFE3910AD4}"/>
              </a:ext>
            </a:extLst>
          </p:cNvPr>
          <p:cNvSpPr txBox="1"/>
          <p:nvPr/>
        </p:nvSpPr>
        <p:spPr>
          <a:xfrm>
            <a:off x="609462" y="4197305"/>
            <a:ext cx="5708614" cy="24929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7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쌍의 동굴 요소 존재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배치하여 상단구역의 블록 조작의 제한을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레인보우 블록과 토끼 블록의 조합으로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파괴와 동시에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하단구역으로 영역 확장 진행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하단구역은 동굴을 제외한 일반블록 생성구역은 장애물로 막힘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 순서를 무지개색으로 설계해 이동 순서를 직관적으로 알도록 함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상단구역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세로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매치와 특수아이템 조합 사용이 어렵게 해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하단구역을 특수 아이템으로 파괴하기 어렵게 설계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하단구역의 장애물 배치가 위로 좁아지는 디자인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+ 1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입구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제공되는 블록 조합으로 생성구역을 막고 있는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장애물 파괴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어렵게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956A1-5595-FA78-9DB5-AC4D119E1A4A}"/>
              </a:ext>
            </a:extLst>
          </p:cNvPr>
          <p:cNvSpPr/>
          <p:nvPr/>
        </p:nvSpPr>
        <p:spPr>
          <a:xfrm>
            <a:off x="772477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7A903-C181-AEDF-3A46-A8AF0ED76855}"/>
              </a:ext>
            </a:extLst>
          </p:cNvPr>
          <p:cNvSpPr/>
          <p:nvPr/>
        </p:nvSpPr>
        <p:spPr>
          <a:xfrm>
            <a:off x="796285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D375CC-03FA-FEE7-AF86-B2FD30034372}"/>
              </a:ext>
            </a:extLst>
          </p:cNvPr>
          <p:cNvSpPr/>
          <p:nvPr/>
        </p:nvSpPr>
        <p:spPr>
          <a:xfrm>
            <a:off x="796285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52FDB3-374C-6380-2B69-C9939C9CA903}"/>
              </a:ext>
            </a:extLst>
          </p:cNvPr>
          <p:cNvSpPr/>
          <p:nvPr/>
        </p:nvSpPr>
        <p:spPr>
          <a:xfrm>
            <a:off x="7724775" y="3352793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DD3B39-BB85-98B1-F733-929A56C00BF5}"/>
              </a:ext>
            </a:extLst>
          </p:cNvPr>
          <p:cNvSpPr/>
          <p:nvPr/>
        </p:nvSpPr>
        <p:spPr>
          <a:xfrm>
            <a:off x="701920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C784E-CAFD-8AA2-D4BF-FB0E101C5380}"/>
              </a:ext>
            </a:extLst>
          </p:cNvPr>
          <p:cNvSpPr/>
          <p:nvPr/>
        </p:nvSpPr>
        <p:spPr>
          <a:xfrm>
            <a:off x="7019208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5FDEEF-FEF4-79B5-EE28-EBA50F2CB5DC}"/>
              </a:ext>
            </a:extLst>
          </p:cNvPr>
          <p:cNvSpPr/>
          <p:nvPr/>
        </p:nvSpPr>
        <p:spPr>
          <a:xfrm>
            <a:off x="7486695" y="2901950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FE3635-4C66-72B6-DFF0-2E7762BB35A2}"/>
              </a:ext>
            </a:extLst>
          </p:cNvPr>
          <p:cNvSpPr/>
          <p:nvPr/>
        </p:nvSpPr>
        <p:spPr>
          <a:xfrm>
            <a:off x="748669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600E5-BF57-270F-AD0B-19591DF9BAAA}"/>
              </a:ext>
            </a:extLst>
          </p:cNvPr>
          <p:cNvSpPr/>
          <p:nvPr/>
        </p:nvSpPr>
        <p:spPr>
          <a:xfrm>
            <a:off x="678112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775E7E-7576-7AA8-90AB-A9876106198C}"/>
              </a:ext>
            </a:extLst>
          </p:cNvPr>
          <p:cNvSpPr/>
          <p:nvPr/>
        </p:nvSpPr>
        <p:spPr>
          <a:xfrm>
            <a:off x="678112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377BD9-55F1-E068-E930-B3644BB2A700}"/>
              </a:ext>
            </a:extLst>
          </p:cNvPr>
          <p:cNvSpPr/>
          <p:nvPr/>
        </p:nvSpPr>
        <p:spPr>
          <a:xfrm>
            <a:off x="724946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E712C9-72C4-8F9D-4BAC-399707A5A086}"/>
              </a:ext>
            </a:extLst>
          </p:cNvPr>
          <p:cNvSpPr/>
          <p:nvPr/>
        </p:nvSpPr>
        <p:spPr>
          <a:xfrm>
            <a:off x="724946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5D23104-878C-09DE-3546-CE38AED3E449}"/>
              </a:ext>
            </a:extLst>
          </p:cNvPr>
          <p:cNvGrpSpPr/>
          <p:nvPr/>
        </p:nvGrpSpPr>
        <p:grpSpPr>
          <a:xfrm>
            <a:off x="8847959" y="1497884"/>
            <a:ext cx="2173750" cy="4974620"/>
            <a:chOff x="8847959" y="1497884"/>
            <a:chExt cx="2173750" cy="4974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DE49E0-E7A7-97C4-12DB-12FC8584021E}"/>
                </a:ext>
              </a:extLst>
            </p:cNvPr>
            <p:cNvSpPr txBox="1"/>
            <p:nvPr/>
          </p:nvSpPr>
          <p:spPr>
            <a:xfrm>
              <a:off x="8880700" y="6226283"/>
              <a:ext cx="210826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동굴 위치 및 진행방향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526EDFC-6BD4-99A8-CE79-F020FEBA897D}"/>
                </a:ext>
              </a:extLst>
            </p:cNvPr>
            <p:cNvGrpSpPr/>
            <p:nvPr/>
          </p:nvGrpSpPr>
          <p:grpSpPr>
            <a:xfrm>
              <a:off x="8847959" y="1497884"/>
              <a:ext cx="2173750" cy="4704219"/>
              <a:chOff x="8847959" y="1497884"/>
              <a:chExt cx="2173750" cy="4704219"/>
            </a:xfrm>
          </p:grpSpPr>
          <p:pic>
            <p:nvPicPr>
              <p:cNvPr id="45" name="그림 44" descr="스크린샷, 슬롯 머신, 경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E2DA2F7-2550-52AC-B94A-1ACAB3115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959" y="1497884"/>
                <a:ext cx="2173750" cy="470421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2877E37-9BE5-3878-3B5E-11FABB325516}"/>
                  </a:ext>
                </a:extLst>
              </p:cNvPr>
              <p:cNvSpPr/>
              <p:nvPr/>
            </p:nvSpPr>
            <p:spPr>
              <a:xfrm rot="5400000">
                <a:off x="9975823" y="2164273"/>
                <a:ext cx="130692" cy="1411344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E48210E0-CCE1-F799-192F-A37FAD5EF02F}"/>
                  </a:ext>
                </a:extLst>
              </p:cNvPr>
              <p:cNvSpPr/>
              <p:nvPr/>
            </p:nvSpPr>
            <p:spPr>
              <a:xfrm rot="5400000">
                <a:off x="9579038" y="3584778"/>
                <a:ext cx="711443" cy="1650482"/>
              </a:xfrm>
              <a:custGeom>
                <a:avLst/>
                <a:gdLst>
                  <a:gd name="connsiteX0" fmla="*/ 0 w 711443"/>
                  <a:gd name="connsiteY0" fmla="*/ 1637173 h 1637173"/>
                  <a:gd name="connsiteX1" fmla="*/ 0 w 711443"/>
                  <a:gd name="connsiteY1" fmla="*/ 13161 h 1637173"/>
                  <a:gd name="connsiteX2" fmla="*/ 203913 w 711443"/>
                  <a:gd name="connsiteY2" fmla="*/ 13161 h 1637173"/>
                  <a:gd name="connsiteX3" fmla="*/ 203913 w 711443"/>
                  <a:gd name="connsiteY3" fmla="*/ 12902 h 1637173"/>
                  <a:gd name="connsiteX4" fmla="*/ 490915 w 711443"/>
                  <a:gd name="connsiteY4" fmla="*/ 12902 h 1637173"/>
                  <a:gd name="connsiteX5" fmla="*/ 490915 w 711443"/>
                  <a:gd name="connsiteY5" fmla="*/ 0 h 1637173"/>
                  <a:gd name="connsiteX6" fmla="*/ 711443 w 711443"/>
                  <a:gd name="connsiteY6" fmla="*/ 0 h 1637173"/>
                  <a:gd name="connsiteX7" fmla="*/ 711443 w 711443"/>
                  <a:gd name="connsiteY7" fmla="*/ 230113 h 1637173"/>
                  <a:gd name="connsiteX8" fmla="*/ 490919 w 711443"/>
                  <a:gd name="connsiteY8" fmla="*/ 230113 h 1637173"/>
                  <a:gd name="connsiteX9" fmla="*/ 490919 w 711443"/>
                  <a:gd name="connsiteY9" fmla="*/ 476987 h 1637173"/>
                  <a:gd name="connsiteX10" fmla="*/ 220523 w 711443"/>
                  <a:gd name="connsiteY10" fmla="*/ 476987 h 1637173"/>
                  <a:gd name="connsiteX11" fmla="*/ 220523 w 711443"/>
                  <a:gd name="connsiteY11" fmla="*/ 1173088 h 1637173"/>
                  <a:gd name="connsiteX12" fmla="*/ 490917 w 711443"/>
                  <a:gd name="connsiteY12" fmla="*/ 1173088 h 1637173"/>
                  <a:gd name="connsiteX13" fmla="*/ 490917 w 711443"/>
                  <a:gd name="connsiteY13" fmla="*/ 1424504 h 1637173"/>
                  <a:gd name="connsiteX14" fmla="*/ 711442 w 711443"/>
                  <a:gd name="connsiteY14" fmla="*/ 1424504 h 1637173"/>
                  <a:gd name="connsiteX15" fmla="*/ 711442 w 711443"/>
                  <a:gd name="connsiteY15" fmla="*/ 1637172 h 1637173"/>
                  <a:gd name="connsiteX16" fmla="*/ 490917 w 711443"/>
                  <a:gd name="connsiteY16" fmla="*/ 1637172 h 1637173"/>
                  <a:gd name="connsiteX17" fmla="*/ 490912 w 711443"/>
                  <a:gd name="connsiteY17" fmla="*/ 1637172 h 1637173"/>
                  <a:gd name="connsiteX18" fmla="*/ 220523 w 711443"/>
                  <a:gd name="connsiteY18" fmla="*/ 1637172 h 1637173"/>
                  <a:gd name="connsiteX19" fmla="*/ 220523 w 711443"/>
                  <a:gd name="connsiteY19" fmla="*/ 1637173 h 1637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1443" h="1637173">
                    <a:moveTo>
                      <a:pt x="0" y="1637173"/>
                    </a:moveTo>
                    <a:lnTo>
                      <a:pt x="0" y="13161"/>
                    </a:lnTo>
                    <a:lnTo>
                      <a:pt x="203913" y="13161"/>
                    </a:lnTo>
                    <a:lnTo>
                      <a:pt x="203913" y="12902"/>
                    </a:lnTo>
                    <a:lnTo>
                      <a:pt x="490915" y="12902"/>
                    </a:lnTo>
                    <a:lnTo>
                      <a:pt x="490915" y="0"/>
                    </a:lnTo>
                    <a:lnTo>
                      <a:pt x="711443" y="0"/>
                    </a:lnTo>
                    <a:lnTo>
                      <a:pt x="711443" y="230113"/>
                    </a:lnTo>
                    <a:lnTo>
                      <a:pt x="490919" y="230113"/>
                    </a:lnTo>
                    <a:lnTo>
                      <a:pt x="490919" y="476987"/>
                    </a:lnTo>
                    <a:lnTo>
                      <a:pt x="220523" y="476987"/>
                    </a:lnTo>
                    <a:lnTo>
                      <a:pt x="220523" y="1173088"/>
                    </a:lnTo>
                    <a:lnTo>
                      <a:pt x="490917" y="1173088"/>
                    </a:lnTo>
                    <a:lnTo>
                      <a:pt x="490917" y="1424504"/>
                    </a:lnTo>
                    <a:lnTo>
                      <a:pt x="711442" y="1424504"/>
                    </a:lnTo>
                    <a:lnTo>
                      <a:pt x="711442" y="1637172"/>
                    </a:lnTo>
                    <a:lnTo>
                      <a:pt x="490917" y="1637172"/>
                    </a:lnTo>
                    <a:lnTo>
                      <a:pt x="490912" y="1637172"/>
                    </a:lnTo>
                    <a:lnTo>
                      <a:pt x="220523" y="1637172"/>
                    </a:lnTo>
                    <a:lnTo>
                      <a:pt x="220523" y="1637173"/>
                    </a:lnTo>
                    <a:close/>
                  </a:path>
                </a:pathLst>
              </a:custGeom>
              <a:solidFill>
                <a:srgbClr val="FF6B6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FFB2E81-70BB-E0C5-8DF5-1B251A28F459}"/>
                  </a:ext>
                </a:extLst>
              </p:cNvPr>
              <p:cNvSpPr/>
              <p:nvPr/>
            </p:nvSpPr>
            <p:spPr>
              <a:xfrm rot="5400000">
                <a:off x="9859963" y="3946201"/>
                <a:ext cx="130692" cy="219678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380581D1-1B39-267B-24BD-E5433AD36AEA}"/>
                  </a:ext>
                </a:extLst>
              </p:cNvPr>
              <p:cNvSpPr/>
              <p:nvPr/>
            </p:nvSpPr>
            <p:spPr>
              <a:xfrm rot="11700000">
                <a:off x="9309229" y="3051253"/>
                <a:ext cx="92018" cy="728421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화살표: 아래쪽 35">
                <a:extLst>
                  <a:ext uri="{FF2B5EF4-FFF2-40B4-BE49-F238E27FC236}">
                    <a16:creationId xmlns:a16="http://schemas.microsoft.com/office/drawing/2014/main" id="{D88C1626-83A2-EBA7-6018-D87B0EF958D6}"/>
                  </a:ext>
                </a:extLst>
              </p:cNvPr>
              <p:cNvSpPr/>
              <p:nvPr/>
            </p:nvSpPr>
            <p:spPr>
              <a:xfrm>
                <a:off x="9878693" y="4184989"/>
                <a:ext cx="92018" cy="728421"/>
              </a:xfrm>
              <a:prstGeom prst="downArrow">
                <a:avLst/>
              </a:prstGeom>
              <a:solidFill>
                <a:srgbClr val="6A0D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1D3327D3-3E55-B79B-0DD1-50D3FB921272}"/>
                  </a:ext>
                </a:extLst>
              </p:cNvPr>
              <p:cNvSpPr/>
              <p:nvPr/>
            </p:nvSpPr>
            <p:spPr>
              <a:xfrm rot="11700000">
                <a:off x="9541173" y="3051253"/>
                <a:ext cx="92018" cy="728421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화살표: 아래쪽 38">
                <a:extLst>
                  <a:ext uri="{FF2B5EF4-FFF2-40B4-BE49-F238E27FC236}">
                    <a16:creationId xmlns:a16="http://schemas.microsoft.com/office/drawing/2014/main" id="{1DA20407-9339-C766-605C-959431DF3103}"/>
                  </a:ext>
                </a:extLst>
              </p:cNvPr>
              <p:cNvSpPr/>
              <p:nvPr/>
            </p:nvSpPr>
            <p:spPr>
              <a:xfrm rot="11700000">
                <a:off x="9773117" y="3051253"/>
                <a:ext cx="92018" cy="728421"/>
              </a:xfrm>
              <a:prstGeom prst="down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84D41CAA-C9D3-9D4D-71BE-B4B44858E26E}"/>
                  </a:ext>
                </a:extLst>
              </p:cNvPr>
              <p:cNvSpPr/>
              <p:nvPr/>
            </p:nvSpPr>
            <p:spPr>
              <a:xfrm rot="11700000">
                <a:off x="10005061" y="3051253"/>
                <a:ext cx="92018" cy="72842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81A169F7-8AAA-D4FE-FE8E-EC0207C8848D}"/>
                  </a:ext>
                </a:extLst>
              </p:cNvPr>
              <p:cNvSpPr/>
              <p:nvPr/>
            </p:nvSpPr>
            <p:spPr>
              <a:xfrm rot="11700000">
                <a:off x="10237005" y="3051253"/>
                <a:ext cx="92018" cy="728421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화살표: 아래쪽 42">
                <a:extLst>
                  <a:ext uri="{FF2B5EF4-FFF2-40B4-BE49-F238E27FC236}">
                    <a16:creationId xmlns:a16="http://schemas.microsoft.com/office/drawing/2014/main" id="{BD4B6AD8-E622-06C4-D6F5-FF3CEC7814A5}"/>
                  </a:ext>
                </a:extLst>
              </p:cNvPr>
              <p:cNvSpPr/>
              <p:nvPr/>
            </p:nvSpPr>
            <p:spPr>
              <a:xfrm rot="11700000">
                <a:off x="10468951" y="3051253"/>
                <a:ext cx="92018" cy="728421"/>
              </a:xfrm>
              <a:prstGeom prst="down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6B57B5B-C7A8-42BB-B833-EBEDD90CD61F}"/>
                  </a:ext>
                </a:extLst>
              </p:cNvPr>
              <p:cNvSpPr/>
              <p:nvPr/>
            </p:nvSpPr>
            <p:spPr>
              <a:xfrm rot="5400000">
                <a:off x="9856180" y="3035906"/>
                <a:ext cx="130692" cy="1624013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E2B384F-5915-EA3A-8865-2CF69CFAAAC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01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9355E5-D2BA-03DC-1CB9-1D8449EBE88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3340979" cy="584776"/>
            <a:chOff x="670560" y="1824834"/>
            <a:chExt cx="3340979" cy="584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4141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2611"/>
              <a:ext cx="334097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조작에 직접적으로 방해를 하는 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2488252"/>
            <a:ext cx="4846198" cy="1143454"/>
            <a:chOff x="660832" y="3010102"/>
            <a:chExt cx="4846198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84619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장애물을 아래쪽보다 위쪽 많이 배치하여 파괴 난이도를 상승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B06757-415C-8A1E-E5E9-E521099E9E4B}"/>
              </a:ext>
            </a:extLst>
          </p:cNvPr>
          <p:cNvGrpSpPr/>
          <p:nvPr/>
        </p:nvGrpSpPr>
        <p:grpSpPr>
          <a:xfrm>
            <a:off x="5651117" y="2741095"/>
            <a:ext cx="5618800" cy="3717309"/>
            <a:chOff x="5651117" y="2741095"/>
            <a:chExt cx="5618800" cy="3717309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1536132-8AE2-AA9D-2C28-EB1EFE6EA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41095"/>
              <a:ext cx="5618800" cy="347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20B14A32-4126-B09B-F339-B4D1CD993624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장애물 배치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3811905"/>
            <a:ext cx="4953600" cy="2253218"/>
            <a:chOff x="660832" y="3010102"/>
            <a:chExt cx="4953600" cy="22532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4328"/>
              <a:ext cx="4953600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환경요소로 설계된 진행방향을 가로막고 억제하기 위해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같은 클리어 목표의 스테이지에 장애물을 다양화하여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새로운 플레이 경험 제시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조건을 걸어 특정 아이템을 제작하도록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1DEA3F-154E-3C68-16FA-8064D55F6437}"/>
              </a:ext>
            </a:extLst>
          </p:cNvPr>
          <p:cNvGrpSpPr/>
          <p:nvPr/>
        </p:nvGrpSpPr>
        <p:grpSpPr>
          <a:xfrm>
            <a:off x="7095810" y="1879488"/>
            <a:ext cx="2747947" cy="497991"/>
            <a:chOff x="4938432" y="261162"/>
            <a:chExt cx="2747947" cy="4979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609" y="265607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255" y="263510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652" y="261162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212" y="261364"/>
              <a:ext cx="473891" cy="49758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6DE251F-AFB0-161A-D3F3-74D47BC6F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432" y="267398"/>
              <a:ext cx="385066" cy="485518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27538A-94FB-DB42-C641-662F2436F3AE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42188-11B6-D374-1DA1-F1614631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382953-01C0-035C-D7FE-614082A88DF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5075275-048E-7964-F717-E5B316ECCDDB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2CAE56-FBC6-746E-E8BA-DC1A5F4B5C3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42A1A5-D8AC-64B9-BD18-7216FA6AFEF2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17EB02B-0D6A-0280-99ED-B4CE208568DC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7E96243-306B-4BA5-6A92-0E11BD7D142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1E90C94-EE67-77FA-60E7-07F74A284DFD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7AC07C-D865-34AA-A133-CC1764BF0E2E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6B7302A-A575-3018-3257-B01CFA3E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5"/>
            <a:ext cx="4305003" cy="219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4F733-666E-4166-CA57-BDB8FC077A60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F26605-8C39-52C6-E16A-EB327EBD8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92" y="1497883"/>
            <a:ext cx="2173750" cy="470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6E60E-4BFC-31FE-78D7-2C85F19F4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60" y="1497883"/>
            <a:ext cx="2173750" cy="4704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3FF886-4D02-8483-7A10-F417C9B372A9}"/>
              </a:ext>
            </a:extLst>
          </p:cNvPr>
          <p:cNvSpPr txBox="1"/>
          <p:nvPr/>
        </p:nvSpPr>
        <p:spPr>
          <a:xfrm>
            <a:off x="6382032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맵 디자인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9597A-09D8-E712-A697-7A8CC531CADB}"/>
              </a:ext>
            </a:extLst>
          </p:cNvPr>
          <p:cNvSpPr txBox="1"/>
          <p:nvPr/>
        </p:nvSpPr>
        <p:spPr>
          <a:xfrm>
            <a:off x="609462" y="4381971"/>
            <a:ext cx="5886548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열씩 맵을 분단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열의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열을 제외한 나머지 구역에 장애물을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좌측상단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우측하단 구멍을 통해 잡기돌 파괴를 중앙부분에서 해결하게 유도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동굴을 통해 우측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하단 ⇨ 좌측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상단으로 진행방향 설정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영역에 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구멍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잔디 등을 배치하여 구역 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블록 생성과 하강을 막는 장애물 배치를 통해 조작 우선순위를 설정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체력이 다른 잔디 장애물을 교차로 배치하여 장애물 파괴 후 블록 하강 시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대각선으로 하강하여 재배치된 형태가 유저의 의도와 어긋나게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E4C75-3E22-51F3-3590-2DEE2D28FE53}"/>
              </a:ext>
            </a:extLst>
          </p:cNvPr>
          <p:cNvSpPr txBox="1"/>
          <p:nvPr/>
        </p:nvSpPr>
        <p:spPr>
          <a:xfrm>
            <a:off x="8880700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동굴 위치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022463B3-36BF-13EA-8A74-F86B634DA0F7}"/>
              </a:ext>
            </a:extLst>
          </p:cNvPr>
          <p:cNvSpPr/>
          <p:nvPr/>
        </p:nvSpPr>
        <p:spPr>
          <a:xfrm>
            <a:off x="6614807" y="2874859"/>
            <a:ext cx="473434" cy="2123658"/>
          </a:xfrm>
          <a:custGeom>
            <a:avLst/>
            <a:gdLst>
              <a:gd name="connsiteX0" fmla="*/ 0 w 473434"/>
              <a:gd name="connsiteY0" fmla="*/ 0 h 2123658"/>
              <a:gd name="connsiteX1" fmla="*/ 232831 w 473434"/>
              <a:gd name="connsiteY1" fmla="*/ 0 h 2123658"/>
              <a:gd name="connsiteX2" fmla="*/ 240603 w 473434"/>
              <a:gd name="connsiteY2" fmla="*/ 0 h 2123658"/>
              <a:gd name="connsiteX3" fmla="*/ 473434 w 473434"/>
              <a:gd name="connsiteY3" fmla="*/ 0 h 2123658"/>
              <a:gd name="connsiteX4" fmla="*/ 473434 w 473434"/>
              <a:gd name="connsiteY4" fmla="*/ 730860 h 2123658"/>
              <a:gd name="connsiteX5" fmla="*/ 240603 w 473434"/>
              <a:gd name="connsiteY5" fmla="*/ 730860 h 2123658"/>
              <a:gd name="connsiteX6" fmla="*/ 240603 w 473434"/>
              <a:gd name="connsiteY6" fmla="*/ 2123658 h 2123658"/>
              <a:gd name="connsiteX7" fmla="*/ 0 w 473434"/>
              <a:gd name="connsiteY7" fmla="*/ 2123658 h 21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434" h="2123658">
                <a:moveTo>
                  <a:pt x="0" y="0"/>
                </a:moveTo>
                <a:lnTo>
                  <a:pt x="232831" y="0"/>
                </a:lnTo>
                <a:lnTo>
                  <a:pt x="240603" y="0"/>
                </a:lnTo>
                <a:lnTo>
                  <a:pt x="473434" y="0"/>
                </a:lnTo>
                <a:lnTo>
                  <a:pt x="473434" y="730860"/>
                </a:lnTo>
                <a:lnTo>
                  <a:pt x="240603" y="730860"/>
                </a:lnTo>
                <a:lnTo>
                  <a:pt x="240603" y="2123658"/>
                </a:lnTo>
                <a:lnTo>
                  <a:pt x="0" y="2123658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DD035133-A3D4-7BEF-0966-BAA1866B97BC}"/>
              </a:ext>
            </a:extLst>
          </p:cNvPr>
          <p:cNvSpPr/>
          <p:nvPr/>
        </p:nvSpPr>
        <p:spPr>
          <a:xfrm>
            <a:off x="7772784" y="2874859"/>
            <a:ext cx="481206" cy="2147840"/>
          </a:xfrm>
          <a:custGeom>
            <a:avLst/>
            <a:gdLst>
              <a:gd name="connsiteX0" fmla="*/ 240603 w 481206"/>
              <a:gd name="connsiteY0" fmla="*/ 0 h 2147840"/>
              <a:gd name="connsiteX1" fmla="*/ 481206 w 481206"/>
              <a:gd name="connsiteY1" fmla="*/ 0 h 2147840"/>
              <a:gd name="connsiteX2" fmla="*/ 481206 w 481206"/>
              <a:gd name="connsiteY2" fmla="*/ 2123658 h 2147840"/>
              <a:gd name="connsiteX3" fmla="*/ 240603 w 481206"/>
              <a:gd name="connsiteY3" fmla="*/ 2123658 h 2147840"/>
              <a:gd name="connsiteX4" fmla="*/ 240603 w 481206"/>
              <a:gd name="connsiteY4" fmla="*/ 2147840 h 2147840"/>
              <a:gd name="connsiteX5" fmla="*/ 0 w 481206"/>
              <a:gd name="connsiteY5" fmla="*/ 2147840 h 2147840"/>
              <a:gd name="connsiteX6" fmla="*/ 0 w 481206"/>
              <a:gd name="connsiteY6" fmla="*/ 1416980 h 2147840"/>
              <a:gd name="connsiteX7" fmla="*/ 240603 w 481206"/>
              <a:gd name="connsiteY7" fmla="*/ 1416980 h 214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1206" h="2147840">
                <a:moveTo>
                  <a:pt x="240603" y="0"/>
                </a:moveTo>
                <a:lnTo>
                  <a:pt x="481206" y="0"/>
                </a:lnTo>
                <a:lnTo>
                  <a:pt x="481206" y="2123658"/>
                </a:lnTo>
                <a:lnTo>
                  <a:pt x="240603" y="2123658"/>
                </a:lnTo>
                <a:lnTo>
                  <a:pt x="240603" y="2147840"/>
                </a:lnTo>
                <a:lnTo>
                  <a:pt x="0" y="2147840"/>
                </a:lnTo>
                <a:lnTo>
                  <a:pt x="0" y="1416980"/>
                </a:lnTo>
                <a:lnTo>
                  <a:pt x="240603" y="1416980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01B7542-C7F2-FF8E-3FF8-99BD0AF94A49}"/>
              </a:ext>
            </a:extLst>
          </p:cNvPr>
          <p:cNvSpPr/>
          <p:nvPr/>
        </p:nvSpPr>
        <p:spPr>
          <a:xfrm rot="5400000">
            <a:off x="5919918" y="3811908"/>
            <a:ext cx="2123655" cy="249566"/>
          </a:xfrm>
          <a:custGeom>
            <a:avLst/>
            <a:gdLst>
              <a:gd name="connsiteX0" fmla="*/ 0 w 2123655"/>
              <a:gd name="connsiteY0" fmla="*/ 45721 h 249566"/>
              <a:gd name="connsiteX1" fmla="*/ 0 w 2123655"/>
              <a:gd name="connsiteY1" fmla="*/ 0 h 249566"/>
              <a:gd name="connsiteX2" fmla="*/ 2123655 w 2123655"/>
              <a:gd name="connsiteY2" fmla="*/ 0 h 249566"/>
              <a:gd name="connsiteX3" fmla="*/ 2123655 w 2123655"/>
              <a:gd name="connsiteY3" fmla="*/ 45721 h 249566"/>
              <a:gd name="connsiteX4" fmla="*/ 1664710 w 2123655"/>
              <a:gd name="connsiteY4" fmla="*/ 45721 h 249566"/>
              <a:gd name="connsiteX5" fmla="*/ 1664710 w 2123655"/>
              <a:gd name="connsiteY5" fmla="*/ 249566 h 249566"/>
              <a:gd name="connsiteX6" fmla="*/ 1441761 w 2123655"/>
              <a:gd name="connsiteY6" fmla="*/ 249566 h 249566"/>
              <a:gd name="connsiteX7" fmla="*/ 1441761 w 2123655"/>
              <a:gd name="connsiteY7" fmla="*/ 45721 h 24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5" h="249566">
                <a:moveTo>
                  <a:pt x="0" y="45721"/>
                </a:moveTo>
                <a:lnTo>
                  <a:pt x="0" y="0"/>
                </a:lnTo>
                <a:lnTo>
                  <a:pt x="2123655" y="0"/>
                </a:lnTo>
                <a:lnTo>
                  <a:pt x="2123655" y="45721"/>
                </a:lnTo>
                <a:lnTo>
                  <a:pt x="1664710" y="45721"/>
                </a:lnTo>
                <a:lnTo>
                  <a:pt x="1664710" y="249566"/>
                </a:lnTo>
                <a:lnTo>
                  <a:pt x="1441761" y="249566"/>
                </a:lnTo>
                <a:lnTo>
                  <a:pt x="1441761" y="45721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D29641A-A90E-B840-E6F9-60B5A8AA906C}"/>
              </a:ext>
            </a:extLst>
          </p:cNvPr>
          <p:cNvSpPr/>
          <p:nvPr/>
        </p:nvSpPr>
        <p:spPr>
          <a:xfrm rot="5400000">
            <a:off x="8027424" y="4559825"/>
            <a:ext cx="706075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C08A19-0432-FB18-280F-4F3781422B46}"/>
              </a:ext>
            </a:extLst>
          </p:cNvPr>
          <p:cNvSpPr/>
          <p:nvPr/>
        </p:nvSpPr>
        <p:spPr>
          <a:xfrm rot="5400000">
            <a:off x="6132541" y="3129944"/>
            <a:ext cx="744853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D202DC79-3144-A448-D63C-4F4DC25282CD}"/>
              </a:ext>
            </a:extLst>
          </p:cNvPr>
          <p:cNvSpPr/>
          <p:nvPr/>
        </p:nvSpPr>
        <p:spPr>
          <a:xfrm rot="5400000">
            <a:off x="6826658" y="3809126"/>
            <a:ext cx="2123656" cy="255126"/>
          </a:xfrm>
          <a:custGeom>
            <a:avLst/>
            <a:gdLst>
              <a:gd name="connsiteX0" fmla="*/ 0 w 2123656"/>
              <a:gd name="connsiteY0" fmla="*/ 255126 h 255126"/>
              <a:gd name="connsiteX1" fmla="*/ 0 w 2123656"/>
              <a:gd name="connsiteY1" fmla="*/ 209406 h 255126"/>
              <a:gd name="connsiteX2" fmla="*/ 514396 w 2123656"/>
              <a:gd name="connsiteY2" fmla="*/ 209406 h 255126"/>
              <a:gd name="connsiteX3" fmla="*/ 514396 w 2123656"/>
              <a:gd name="connsiteY3" fmla="*/ 0 h 255126"/>
              <a:gd name="connsiteX4" fmla="*/ 737345 w 2123656"/>
              <a:gd name="connsiteY4" fmla="*/ 0 h 255126"/>
              <a:gd name="connsiteX5" fmla="*/ 737345 w 2123656"/>
              <a:gd name="connsiteY5" fmla="*/ 209406 h 255126"/>
              <a:gd name="connsiteX6" fmla="*/ 2123656 w 2123656"/>
              <a:gd name="connsiteY6" fmla="*/ 209406 h 255126"/>
              <a:gd name="connsiteX7" fmla="*/ 2123656 w 2123656"/>
              <a:gd name="connsiteY7" fmla="*/ 255126 h 2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6" h="255126">
                <a:moveTo>
                  <a:pt x="0" y="255126"/>
                </a:moveTo>
                <a:lnTo>
                  <a:pt x="0" y="209406"/>
                </a:lnTo>
                <a:lnTo>
                  <a:pt x="514396" y="209406"/>
                </a:lnTo>
                <a:lnTo>
                  <a:pt x="514396" y="0"/>
                </a:lnTo>
                <a:lnTo>
                  <a:pt x="737345" y="0"/>
                </a:lnTo>
                <a:lnTo>
                  <a:pt x="737345" y="209406"/>
                </a:lnTo>
                <a:lnTo>
                  <a:pt x="2123656" y="209406"/>
                </a:lnTo>
                <a:lnTo>
                  <a:pt x="2123656" y="255126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7AF33B4-9642-C195-55CA-A9445E41A7E6}"/>
              </a:ext>
            </a:extLst>
          </p:cNvPr>
          <p:cNvSpPr/>
          <p:nvPr/>
        </p:nvSpPr>
        <p:spPr>
          <a:xfrm rot="5400000">
            <a:off x="5799723" y="4207617"/>
            <a:ext cx="1410490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78EDE6-97C7-1041-36C5-76DA1BCCC0F8}"/>
              </a:ext>
            </a:extLst>
          </p:cNvPr>
          <p:cNvSpPr/>
          <p:nvPr/>
        </p:nvSpPr>
        <p:spPr>
          <a:xfrm rot="5400000">
            <a:off x="7655810" y="3485904"/>
            <a:ext cx="1441767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B4957A-5F6E-C0D1-CBA0-BD9CC9A3ABB2}"/>
              </a:ext>
            </a:extLst>
          </p:cNvPr>
          <p:cNvGrpSpPr/>
          <p:nvPr/>
        </p:nvGrpSpPr>
        <p:grpSpPr>
          <a:xfrm>
            <a:off x="10380003" y="3612210"/>
            <a:ext cx="274785" cy="539278"/>
            <a:chOff x="10380003" y="3612210"/>
            <a:chExt cx="274785" cy="539278"/>
          </a:xfrm>
        </p:grpSpPr>
        <p:sp>
          <p:nvSpPr>
            <p:cNvPr id="5" name="화살표: 위쪽 4">
              <a:extLst>
                <a:ext uri="{FF2B5EF4-FFF2-40B4-BE49-F238E27FC236}">
                  <a16:creationId xmlns:a16="http://schemas.microsoft.com/office/drawing/2014/main" id="{2EA1647A-16F6-86D3-183B-92ECADFA1B0B}"/>
                </a:ext>
              </a:extLst>
            </p:cNvPr>
            <p:cNvSpPr/>
            <p:nvPr/>
          </p:nvSpPr>
          <p:spPr>
            <a:xfrm rot="10800000">
              <a:off x="10380003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BAA64E-5DC2-BDC1-1830-08A8BAF022B2}"/>
                </a:ext>
              </a:extLst>
            </p:cNvPr>
            <p:cNvSpPr txBox="1"/>
            <p:nvPr/>
          </p:nvSpPr>
          <p:spPr>
            <a:xfrm>
              <a:off x="10391574" y="375104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1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37B1DD-D063-E205-E2C0-9C8C47202B36}"/>
              </a:ext>
            </a:extLst>
          </p:cNvPr>
          <p:cNvGrpSpPr/>
          <p:nvPr/>
        </p:nvGrpSpPr>
        <p:grpSpPr>
          <a:xfrm>
            <a:off x="9207844" y="3612210"/>
            <a:ext cx="268022" cy="539278"/>
            <a:chOff x="9207844" y="3612210"/>
            <a:chExt cx="268022" cy="539278"/>
          </a:xfrm>
        </p:grpSpPr>
        <p:sp>
          <p:nvSpPr>
            <p:cNvPr id="8" name="화살표: 위쪽 7">
              <a:extLst>
                <a:ext uri="{FF2B5EF4-FFF2-40B4-BE49-F238E27FC236}">
                  <a16:creationId xmlns:a16="http://schemas.microsoft.com/office/drawing/2014/main" id="{78FC9BBC-C346-4848-44E8-A9E0209EE20B}"/>
                </a:ext>
              </a:extLst>
            </p:cNvPr>
            <p:cNvSpPr/>
            <p:nvPr/>
          </p:nvSpPr>
          <p:spPr>
            <a:xfrm rot="10800000">
              <a:off x="9208295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7B893B-D2A1-29BD-D87E-FB87B19BE4C4}"/>
                </a:ext>
              </a:extLst>
            </p:cNvPr>
            <p:cNvSpPr txBox="1"/>
            <p:nvPr/>
          </p:nvSpPr>
          <p:spPr>
            <a:xfrm>
              <a:off x="9207844" y="3751044"/>
              <a:ext cx="2680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2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CE9ECD-D24C-A064-629E-05E70D2FA6CD}"/>
              </a:ext>
            </a:extLst>
          </p:cNvPr>
          <p:cNvSpPr/>
          <p:nvPr/>
        </p:nvSpPr>
        <p:spPr>
          <a:xfrm rot="5400000">
            <a:off x="9266205" y="2640754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2F9057-CC06-0A22-34E5-A5C76E12A143}"/>
              </a:ext>
            </a:extLst>
          </p:cNvPr>
          <p:cNvSpPr/>
          <p:nvPr/>
        </p:nvSpPr>
        <p:spPr>
          <a:xfrm rot="5400000">
            <a:off x="10445240" y="4793812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0315BE-A944-8AB8-0BE0-42B7CA16295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1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6267-CA81-1B26-6BBD-EC56FD40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4729E7C-A7C8-8ED1-9402-AA78763B52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D827E98-C01F-0B50-866C-50312E84DD2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 및 목적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BED5B7-A98D-3101-EC86-F36B2E1A8B13}"/>
              </a:ext>
            </a:extLst>
          </p:cNvPr>
          <p:cNvGrpSpPr/>
          <p:nvPr/>
        </p:nvGrpSpPr>
        <p:grpSpPr>
          <a:xfrm>
            <a:off x="3038284" y="4708310"/>
            <a:ext cx="6115432" cy="841133"/>
            <a:chOff x="2867493" y="4330554"/>
            <a:chExt cx="6115432" cy="8411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A439B6-38D1-7113-1815-E6D889F67E6D}"/>
                </a:ext>
              </a:extLst>
            </p:cNvPr>
            <p:cNvSpPr txBox="1"/>
            <p:nvPr/>
          </p:nvSpPr>
          <p:spPr>
            <a:xfrm>
              <a:off x="2867493" y="4330554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계기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C2798B-C4BB-4C80-0C96-A645FAF608B1}"/>
                </a:ext>
              </a:extLst>
            </p:cNvPr>
            <p:cNvSpPr txBox="1"/>
            <p:nvPr/>
          </p:nvSpPr>
          <p:spPr>
            <a:xfrm>
              <a:off x="3543787" y="4710022"/>
              <a:ext cx="47628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방해요소들의 배치와 종류가 앞선 스테이지보다 훨씬 많고 복잡하게 느낌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해당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스테이지를 거의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판 가까이 진행했는데 클리어 확률이 낮음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3DDE76-B045-79EE-6897-66012231E79D}"/>
              </a:ext>
            </a:extLst>
          </p:cNvPr>
          <p:cNvGrpSpPr/>
          <p:nvPr/>
        </p:nvGrpSpPr>
        <p:grpSpPr>
          <a:xfrm>
            <a:off x="2513128" y="5771911"/>
            <a:ext cx="7165744" cy="841073"/>
            <a:chOff x="2408800" y="5771911"/>
            <a:chExt cx="7165744" cy="8410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3156CE-7683-8973-EB2D-DC591A8E21F4}"/>
                </a:ext>
              </a:extLst>
            </p:cNvPr>
            <p:cNvSpPr txBox="1"/>
            <p:nvPr/>
          </p:nvSpPr>
          <p:spPr>
            <a:xfrm>
              <a:off x="2933956" y="5771911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목적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0711D-4EA9-B8FF-E045-0578FA84FADA}"/>
                </a:ext>
              </a:extLst>
            </p:cNvPr>
            <p:cNvSpPr txBox="1"/>
            <p:nvPr/>
          </p:nvSpPr>
          <p:spPr>
            <a:xfrm>
              <a:off x="2408800" y="6151319"/>
              <a:ext cx="716574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요소 분석해보며 쌓인 지식을 활용해 논리적으로 다른 스테이지보다 어렵게 느껴진 이유 찾기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디자인의 의도를 파악해보기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9E4977-3024-55DE-65A7-18C9A168F0C7}"/>
              </a:ext>
            </a:extLst>
          </p:cNvPr>
          <p:cNvGrpSpPr/>
          <p:nvPr/>
        </p:nvGrpSpPr>
        <p:grpSpPr>
          <a:xfrm>
            <a:off x="3038284" y="3829317"/>
            <a:ext cx="6115432" cy="656526"/>
            <a:chOff x="-1661549" y="3708241"/>
            <a:chExt cx="6115432" cy="6565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8BCEF0-35DE-B14C-5FF2-295DB917DD0E}"/>
                </a:ext>
              </a:extLst>
            </p:cNvPr>
            <p:cNvSpPr txBox="1"/>
            <p:nvPr/>
          </p:nvSpPr>
          <p:spPr>
            <a:xfrm>
              <a:off x="-1661549" y="3708241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스테이지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E1386B-DA5B-3F4A-96FA-1098DA389320}"/>
                </a:ext>
              </a:extLst>
            </p:cNvPr>
            <p:cNvSpPr txBox="1"/>
            <p:nvPr/>
          </p:nvSpPr>
          <p:spPr>
            <a:xfrm>
              <a:off x="876634" y="4087768"/>
              <a:ext cx="103906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935EBE-E84E-9DAD-FAE0-5A5471E3A1AB}"/>
              </a:ext>
            </a:extLst>
          </p:cNvPr>
          <p:cNvGrpSpPr/>
          <p:nvPr/>
        </p:nvGrpSpPr>
        <p:grpSpPr>
          <a:xfrm>
            <a:off x="1018556" y="770117"/>
            <a:ext cx="10154887" cy="2843609"/>
            <a:chOff x="1018556" y="770117"/>
            <a:chExt cx="10154887" cy="284360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836B20-FCA9-F083-68F9-75840B920F92}"/>
                </a:ext>
              </a:extLst>
            </p:cNvPr>
            <p:cNvGrpSpPr/>
            <p:nvPr/>
          </p:nvGrpSpPr>
          <p:grpSpPr>
            <a:xfrm>
              <a:off x="1018556" y="776020"/>
              <a:ext cx="5040454" cy="2831803"/>
              <a:chOff x="464358" y="764518"/>
              <a:chExt cx="5040454" cy="283180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771C0FF-2EAB-CBDC-B280-476E97BF8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358" y="764518"/>
                <a:ext cx="5040454" cy="2585582"/>
              </a:xfrm>
              <a:prstGeom prst="rect">
                <a:avLst/>
              </a:prstGeom>
            </p:spPr>
          </p:pic>
          <p:sp>
            <p:nvSpPr>
              <p:cNvPr id="15" name="TextBox 1">
                <a:extLst>
                  <a:ext uri="{FF2B5EF4-FFF2-40B4-BE49-F238E27FC236}">
                    <a16:creationId xmlns:a16="http://schemas.microsoft.com/office/drawing/2014/main" id="{1B92D4C1-3776-8F8D-D1C8-B491460227F0}"/>
                  </a:ext>
                </a:extLst>
              </p:cNvPr>
              <p:cNvSpPr txBox="1"/>
              <p:nvPr/>
            </p:nvSpPr>
            <p:spPr>
              <a:xfrm>
                <a:off x="1655240" y="3350100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235</a:t>
                </a:r>
                <a:r>
                  <a:rPr lang="ko-KR" altLang="en-US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 정보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4D2BB0A-2145-7F7C-1620-01AE8296A2B7}"/>
                </a:ext>
              </a:extLst>
            </p:cNvPr>
            <p:cNvGrpSpPr/>
            <p:nvPr/>
          </p:nvGrpSpPr>
          <p:grpSpPr>
            <a:xfrm>
              <a:off x="6991002" y="770117"/>
              <a:ext cx="4182441" cy="2843609"/>
              <a:chOff x="6991002" y="770117"/>
              <a:chExt cx="4182441" cy="284360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46869590-69D2-7188-5C68-3A25ACB59F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002" y="770117"/>
                <a:ext cx="4182441" cy="2583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">
                <a:extLst>
                  <a:ext uri="{FF2B5EF4-FFF2-40B4-BE49-F238E27FC236}">
                    <a16:creationId xmlns:a16="http://schemas.microsoft.com/office/drawing/2014/main" id="{D7C8C3A8-561F-E172-6834-843D5568F73E}"/>
                  </a:ext>
                </a:extLst>
              </p:cNvPr>
              <p:cNvSpPr txBox="1"/>
              <p:nvPr/>
            </p:nvSpPr>
            <p:spPr>
              <a:xfrm>
                <a:off x="7752878" y="3359810"/>
                <a:ext cx="265869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232, 233 </a:t>
                </a:r>
                <a:r>
                  <a:rPr lang="ko-KR" altLang="en-US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스테이지와의 비교</a:t>
                </a:r>
              </a:p>
            </p:txBody>
          </p:sp>
        </p:grp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B1851F-D54D-047B-5C7F-5D6C8F648705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44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4A25-C81A-69C5-8CEF-3C93B969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BD724E3-2AA5-3346-7732-A8711957508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EDC1E94-7D9D-8AF0-1837-AE8AFF51C216}"/>
              </a:ext>
            </a:extLst>
          </p:cNvPr>
          <p:cNvSpPr txBox="1"/>
          <p:nvPr/>
        </p:nvSpPr>
        <p:spPr>
          <a:xfrm>
            <a:off x="-1" y="95249"/>
            <a:ext cx="19050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C692FA-952D-5881-CFA8-9C423F9A8FF9}"/>
              </a:ext>
            </a:extLst>
          </p:cNvPr>
          <p:cNvGrpSpPr/>
          <p:nvPr/>
        </p:nvGrpSpPr>
        <p:grpSpPr>
          <a:xfrm>
            <a:off x="74683" y="2686539"/>
            <a:ext cx="5101076" cy="1979973"/>
            <a:chOff x="74683" y="1640395"/>
            <a:chExt cx="5101076" cy="1979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BE8F5-2B28-B651-620B-C8EB68B7BEEA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E3BBF-CCB6-1FE3-B802-E2070D0179E2}"/>
                </a:ext>
              </a:extLst>
            </p:cNvPr>
            <p:cNvSpPr txBox="1"/>
            <p:nvPr/>
          </p:nvSpPr>
          <p:spPr>
            <a:xfrm>
              <a:off x="86289" y="306407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FB50B-B84D-C0D1-3DFE-2F0A5348CA89}"/>
                </a:ext>
              </a:extLst>
            </p:cNvPr>
            <p:cNvSpPr txBox="1"/>
            <p:nvPr/>
          </p:nvSpPr>
          <p:spPr>
            <a:xfrm>
              <a:off x="86289" y="3343369"/>
              <a:ext cx="45865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유무의 총합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62355-6C12-14DE-8FF1-B1E277B9A8FD}"/>
                </a:ext>
              </a:extLst>
            </p:cNvPr>
            <p:cNvSpPr txBox="1"/>
            <p:nvPr/>
          </p:nvSpPr>
          <p:spPr>
            <a:xfrm>
              <a:off x="74683" y="195046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E7D19-B693-34EB-4102-FF2B2151DC03}"/>
                </a:ext>
              </a:extLst>
            </p:cNvPr>
            <p:cNvSpPr txBox="1"/>
            <p:nvPr/>
          </p:nvSpPr>
          <p:spPr>
            <a:xfrm>
              <a:off x="74683" y="2229357"/>
              <a:ext cx="5101076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중앙을 기준으로 한 칸씩 멀어질수록 가중치를 높게 부여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 아이템으로만 파괴 시 가중치를 높게 부여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장애물을 완전히 파괴하기 위한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동서남북으로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칸 옆의 환경요소 존재 유무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C30B3-97DA-CE0D-2C55-7C5F6A8DFCCF}"/>
              </a:ext>
            </a:extLst>
          </p:cNvPr>
          <p:cNvGrpSpPr/>
          <p:nvPr/>
        </p:nvGrpSpPr>
        <p:grpSpPr>
          <a:xfrm>
            <a:off x="86289" y="833470"/>
            <a:ext cx="6590266" cy="1609426"/>
            <a:chOff x="86289" y="1640395"/>
            <a:chExt cx="6590266" cy="16094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60B34-49EF-8190-DDFD-CCD31B39FFC4}"/>
                </a:ext>
              </a:extLst>
            </p:cNvPr>
            <p:cNvSpPr txBox="1"/>
            <p:nvPr/>
          </p:nvSpPr>
          <p:spPr>
            <a:xfrm>
              <a:off x="345931" y="1640395"/>
              <a:ext cx="167866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C778BC-D360-77D4-372F-CE93B8AF98E8}"/>
                </a:ext>
              </a:extLst>
            </p:cNvPr>
            <p:cNvSpPr txBox="1"/>
            <p:nvPr/>
          </p:nvSpPr>
          <p:spPr>
            <a:xfrm>
              <a:off x="86289" y="250762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의도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8AA0F-01A7-A37B-2ADB-3E843C9B0BA3}"/>
                </a:ext>
              </a:extLst>
            </p:cNvPr>
            <p:cNvSpPr txBox="1"/>
            <p:nvPr/>
          </p:nvSpPr>
          <p:spPr>
            <a:xfrm>
              <a:off x="86289" y="2788156"/>
              <a:ext cx="659026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중앙에서 멀어질수록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파괴조건이 어려울수록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주변에 환경요소가 있을 경우 파괴가 어려워 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배치에 가중치를 부여하여 값을 계산한 총합을 통해 난이도 분석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3EB2A-545A-E0C9-1C74-1F60DC169C2F}"/>
                </a:ext>
              </a:extLst>
            </p:cNvPr>
            <p:cNvSpPr txBox="1"/>
            <p:nvPr/>
          </p:nvSpPr>
          <p:spPr>
            <a:xfrm>
              <a:off x="86289" y="195046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F44FB1-3D59-31F1-E44E-DBD93672442F}"/>
                </a:ext>
              </a:extLst>
            </p:cNvPr>
            <p:cNvSpPr txBox="1"/>
            <p:nvPr/>
          </p:nvSpPr>
          <p:spPr>
            <a:xfrm>
              <a:off x="86289" y="2230627"/>
              <a:ext cx="40270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파괴가 가능한 장애물 배치 위치를 통한 난이도 분석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776A2F-F2B6-DBD4-33B9-C06902A1D554}"/>
              </a:ext>
            </a:extLst>
          </p:cNvPr>
          <p:cNvGrpSpPr/>
          <p:nvPr/>
        </p:nvGrpSpPr>
        <p:grpSpPr>
          <a:xfrm>
            <a:off x="7400555" y="233913"/>
            <a:ext cx="3135086" cy="3382702"/>
            <a:chOff x="7029817" y="109400"/>
            <a:chExt cx="3135086" cy="3382702"/>
          </a:xfrm>
        </p:grpSpPr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CC78DE7F-8437-EE1A-A72A-6C412702A0F3}"/>
                </a:ext>
              </a:extLst>
            </p:cNvPr>
            <p:cNvSpPr txBox="1"/>
            <p:nvPr/>
          </p:nvSpPr>
          <p:spPr>
            <a:xfrm>
              <a:off x="7268015" y="324588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기본 가중치 범위 시각화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96022-036B-5D31-0CA7-CF98333AD68F}"/>
                </a:ext>
              </a:extLst>
            </p:cNvPr>
            <p:cNvGrpSpPr/>
            <p:nvPr/>
          </p:nvGrpSpPr>
          <p:grpSpPr>
            <a:xfrm>
              <a:off x="7029817" y="109400"/>
              <a:ext cx="3135086" cy="3124421"/>
              <a:chOff x="7586869" y="255603"/>
              <a:chExt cx="3135086" cy="312442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A991C70-899D-667E-B2E3-D441C7660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7000"/>
              </a:blip>
              <a:stretch>
                <a:fillRect/>
              </a:stretch>
            </p:blipFill>
            <p:spPr>
              <a:xfrm>
                <a:off x="7586870" y="255604"/>
                <a:ext cx="3135085" cy="3124420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1ED3FC-9EE2-47BF-48E3-BE14E9F064F3}"/>
                  </a:ext>
                </a:extLst>
              </p:cNvPr>
              <p:cNvSpPr/>
              <p:nvPr/>
            </p:nvSpPr>
            <p:spPr>
              <a:xfrm>
                <a:off x="7586869" y="255603"/>
                <a:ext cx="3128469" cy="3124420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AC83590-7B65-43A9-86F2-4F318EE1B6FB}"/>
                  </a:ext>
                </a:extLst>
              </p:cNvPr>
              <p:cNvSpPr/>
              <p:nvPr/>
            </p:nvSpPr>
            <p:spPr>
              <a:xfrm>
                <a:off x="7922029" y="605230"/>
                <a:ext cx="2443503" cy="2437228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412D75-2E86-C45A-A9FE-F053CD5D5D0E}"/>
                  </a:ext>
                </a:extLst>
              </p:cNvPr>
              <p:cNvSpPr/>
              <p:nvPr/>
            </p:nvSpPr>
            <p:spPr>
              <a:xfrm>
                <a:off x="8254539" y="942795"/>
                <a:ext cx="1765538" cy="175052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8FF8A99-7C27-E7FA-AA41-EA456DAF7B3D}"/>
                  </a:ext>
                </a:extLst>
              </p:cNvPr>
              <p:cNvSpPr/>
              <p:nvPr/>
            </p:nvSpPr>
            <p:spPr>
              <a:xfrm>
                <a:off x="8603674" y="1293619"/>
                <a:ext cx="1064884" cy="1058883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08E8762-FF3E-12AA-5092-C19D54A4B014}"/>
                  </a:ext>
                </a:extLst>
              </p:cNvPr>
              <p:cNvSpPr/>
              <p:nvPr/>
            </p:nvSpPr>
            <p:spPr>
              <a:xfrm>
                <a:off x="8968262" y="1647648"/>
                <a:ext cx="333680" cy="33005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521558-2C0C-1A45-0FE7-C124FAC9F61B}"/>
              </a:ext>
            </a:extLst>
          </p:cNvPr>
          <p:cNvGrpSpPr/>
          <p:nvPr/>
        </p:nvGrpSpPr>
        <p:grpSpPr>
          <a:xfrm>
            <a:off x="6676555" y="3721163"/>
            <a:ext cx="4583086" cy="2979787"/>
            <a:chOff x="6676555" y="3596650"/>
            <a:chExt cx="4583086" cy="2979787"/>
          </a:xfrm>
        </p:grpSpPr>
        <p:pic>
          <p:nvPicPr>
            <p:cNvPr id="18" name="그림 17">
              <a:hlinkClick r:id="rId3"/>
              <a:extLst>
                <a:ext uri="{FF2B5EF4-FFF2-40B4-BE49-F238E27FC236}">
                  <a16:creationId xmlns:a16="http://schemas.microsoft.com/office/drawing/2014/main" id="{81EF8CA8-5731-8D5E-2AD8-58D2E8F6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55" y="3596650"/>
              <a:ext cx="4583086" cy="2733566"/>
            </a:xfrm>
            <a:prstGeom prst="rect">
              <a:avLst/>
            </a:prstGeom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643F5A4-AED5-C8D4-8E9D-08412F12FBC1}"/>
                </a:ext>
              </a:extLst>
            </p:cNvPr>
            <p:cNvSpPr txBox="1"/>
            <p:nvPr/>
          </p:nvSpPr>
          <p:spPr>
            <a:xfrm>
              <a:off x="6889753" y="6330216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요소 파괴 조건 데이터 테이블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345BD8-6E6E-1534-51ED-797A66212F9F}"/>
              </a:ext>
            </a:extLst>
          </p:cNvPr>
          <p:cNvSpPr txBox="1"/>
          <p:nvPr/>
        </p:nvSpPr>
        <p:spPr>
          <a:xfrm>
            <a:off x="8775331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0.1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219C5-ABC5-EBFD-F2AE-DDF90B8A00BA}"/>
              </a:ext>
            </a:extLst>
          </p:cNvPr>
          <p:cNvSpPr txBox="1"/>
          <p:nvPr/>
        </p:nvSpPr>
        <p:spPr>
          <a:xfrm>
            <a:off x="912446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0.2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5EB860-EFDC-6F92-A7AE-31D4D62BBE01}"/>
              </a:ext>
            </a:extLst>
          </p:cNvPr>
          <p:cNvSpPr txBox="1"/>
          <p:nvPr/>
        </p:nvSpPr>
        <p:spPr>
          <a:xfrm>
            <a:off x="949360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0.3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3B02E9-46B7-1EFC-D44A-29F8A1DB7D0F}"/>
              </a:ext>
            </a:extLst>
          </p:cNvPr>
          <p:cNvSpPr txBox="1"/>
          <p:nvPr/>
        </p:nvSpPr>
        <p:spPr>
          <a:xfrm>
            <a:off x="9852289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0.4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2ADB9-45F7-8BCC-FD6B-62FF8D976CBF}"/>
              </a:ext>
            </a:extLst>
          </p:cNvPr>
          <p:cNvSpPr txBox="1"/>
          <p:nvPr/>
        </p:nvSpPr>
        <p:spPr>
          <a:xfrm>
            <a:off x="10177428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0.5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9CF3DB-5561-9114-CB40-D354091991A9}"/>
              </a:ext>
            </a:extLst>
          </p:cNvPr>
          <p:cNvGrpSpPr/>
          <p:nvPr/>
        </p:nvGrpSpPr>
        <p:grpSpPr>
          <a:xfrm>
            <a:off x="74683" y="4910155"/>
            <a:ext cx="5460149" cy="1419959"/>
            <a:chOff x="74683" y="1640395"/>
            <a:chExt cx="5460149" cy="141995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F2EA31-7A24-B679-6B52-2D4CC632E377}"/>
                </a:ext>
              </a:extLst>
            </p:cNvPr>
            <p:cNvSpPr txBox="1"/>
            <p:nvPr/>
          </p:nvSpPr>
          <p:spPr>
            <a:xfrm>
              <a:off x="345931" y="1640395"/>
              <a:ext cx="217399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840824-C4CF-72F4-8C3C-B8E04C01510B}"/>
                </a:ext>
              </a:extLst>
            </p:cNvPr>
            <p:cNvSpPr txBox="1"/>
            <p:nvPr/>
          </p:nvSpPr>
          <p:spPr>
            <a:xfrm>
              <a:off x="74683" y="1950469"/>
              <a:ext cx="157927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요소 가중치 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EE98F3-197F-9244-B85B-2645372A8B94}"/>
                </a:ext>
              </a:extLst>
            </p:cNvPr>
            <p:cNvSpPr txBox="1"/>
            <p:nvPr/>
          </p:nvSpPr>
          <p:spPr>
            <a:xfrm>
              <a:off x="74683" y="2229357"/>
              <a:ext cx="546014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 기분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0.1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+ 0.1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부과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 아이템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 가중치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체력 수치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0.05</a:t>
              </a: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4D9023D-9CBA-3C96-7394-5FCB72178F0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92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20E8-6CE7-8E2F-15BB-8EC9C4DD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AD8D584-8924-3A5F-14A5-EF33EBD6343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3376307-D8A2-BB2A-7307-419B8CCBDC55}"/>
              </a:ext>
            </a:extLst>
          </p:cNvPr>
          <p:cNvSpPr txBox="1"/>
          <p:nvPr/>
        </p:nvSpPr>
        <p:spPr>
          <a:xfrm>
            <a:off x="-1" y="95249"/>
            <a:ext cx="19109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0751DC-4E00-04C1-3A50-344B054073D7}"/>
              </a:ext>
            </a:extLst>
          </p:cNvPr>
          <p:cNvGrpSpPr/>
          <p:nvPr/>
        </p:nvGrpSpPr>
        <p:grpSpPr>
          <a:xfrm>
            <a:off x="63077" y="3459040"/>
            <a:ext cx="4381328" cy="1599822"/>
            <a:chOff x="86289" y="1640395"/>
            <a:chExt cx="4381328" cy="15998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CEEF1-228A-68BD-9A5B-8A5C1198F1CA}"/>
                </a:ext>
              </a:extLst>
            </p:cNvPr>
            <p:cNvSpPr txBox="1"/>
            <p:nvPr/>
          </p:nvSpPr>
          <p:spPr>
            <a:xfrm>
              <a:off x="345931" y="1640395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배치 종류 파악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4381A-566C-959F-A0C0-D2E0E982503E}"/>
                </a:ext>
              </a:extLst>
            </p:cNvPr>
            <p:cNvSpPr txBox="1"/>
            <p:nvPr/>
          </p:nvSpPr>
          <p:spPr>
            <a:xfrm>
              <a:off x="86289" y="1950469"/>
              <a:ext cx="326082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99E21-9083-27D0-C717-BAF5CEBD3A33}"/>
                </a:ext>
              </a:extLst>
            </p:cNvPr>
            <p:cNvSpPr txBox="1"/>
            <p:nvPr/>
          </p:nvSpPr>
          <p:spPr>
            <a:xfrm>
              <a:off x="86289" y="2228006"/>
              <a:ext cx="438132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물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잡기돌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106F776-991B-6450-BED7-FDBDC9DCE853}"/>
                </a:ext>
              </a:extLst>
            </p:cNvPr>
            <p:cNvSpPr txBox="1"/>
            <p:nvPr/>
          </p:nvSpPr>
          <p:spPr>
            <a:xfrm>
              <a:off x="86289" y="2689671"/>
              <a:ext cx="274786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가중치 요소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EE31EB3-DAF5-655F-BB2C-4C35E6678923}"/>
                </a:ext>
              </a:extLst>
            </p:cNvPr>
            <p:cNvSpPr txBox="1"/>
            <p:nvPr/>
          </p:nvSpPr>
          <p:spPr>
            <a:xfrm>
              <a:off x="86289" y="2963218"/>
              <a:ext cx="249459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0.05: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6A8241-47F4-7AE1-2DFB-31537D533BC7}"/>
              </a:ext>
            </a:extLst>
          </p:cNvPr>
          <p:cNvGrpSpPr/>
          <p:nvPr/>
        </p:nvGrpSpPr>
        <p:grpSpPr>
          <a:xfrm>
            <a:off x="72421" y="5310424"/>
            <a:ext cx="4120039" cy="1412321"/>
            <a:chOff x="86289" y="1640395"/>
            <a:chExt cx="4120039" cy="14123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0785E-1C6B-D504-7240-02C32A7FE7E2}"/>
                </a:ext>
              </a:extLst>
            </p:cNvPr>
            <p:cNvSpPr txBox="1"/>
            <p:nvPr/>
          </p:nvSpPr>
          <p:spPr>
            <a:xfrm>
              <a:off x="345931" y="1640395"/>
              <a:ext cx="275908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00BC39-C47C-AA1C-AB7B-5F4C4BACDA1A}"/>
                </a:ext>
              </a:extLst>
            </p:cNvPr>
            <p:cNvSpPr txBox="1"/>
            <p:nvPr/>
          </p:nvSpPr>
          <p:spPr>
            <a:xfrm>
              <a:off x="86289" y="195046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DBEB82-D56D-716A-9A61-304242168A3C}"/>
                </a:ext>
              </a:extLst>
            </p:cNvPr>
            <p:cNvSpPr txBox="1"/>
            <p:nvPr/>
          </p:nvSpPr>
          <p:spPr>
            <a:xfrm>
              <a:off x="86289" y="2225171"/>
              <a:ext cx="412003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8D4762-F62C-6B59-4A4B-832CDB68D570}"/>
                </a:ext>
              </a:extLst>
            </p:cNvPr>
            <p:cNvSpPr txBox="1"/>
            <p:nvPr/>
          </p:nvSpPr>
          <p:spPr>
            <a:xfrm>
              <a:off x="86289" y="25010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48AAF68-0D0F-78B7-FB41-020C5E876D9F}"/>
                </a:ext>
              </a:extLst>
            </p:cNvPr>
            <p:cNvSpPr txBox="1"/>
            <p:nvPr/>
          </p:nvSpPr>
          <p:spPr>
            <a:xfrm>
              <a:off x="86289" y="2775717"/>
              <a:ext cx="120898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- 20.5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01EE605-E9BD-DA24-691F-E2F143B2BB28}"/>
              </a:ext>
            </a:extLst>
          </p:cNvPr>
          <p:cNvGrpSpPr/>
          <p:nvPr/>
        </p:nvGrpSpPr>
        <p:grpSpPr>
          <a:xfrm>
            <a:off x="7913172" y="513028"/>
            <a:ext cx="2857808" cy="3120879"/>
            <a:chOff x="7913172" y="513028"/>
            <a:chExt cx="2857808" cy="3120879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E8D2B31C-DBF6-F3B3-B9F7-3557061D8768}"/>
                </a:ext>
              </a:extLst>
            </p:cNvPr>
            <p:cNvSpPr txBox="1"/>
            <p:nvPr/>
          </p:nvSpPr>
          <p:spPr>
            <a:xfrm>
              <a:off x="7991591" y="3387686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장애물 배치 범위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6CBE2A1B-9B25-2651-68A4-92436B45777A}"/>
                </a:ext>
              </a:extLst>
            </p:cNvPr>
            <p:cNvGrpSpPr/>
            <p:nvPr/>
          </p:nvGrpSpPr>
          <p:grpSpPr>
            <a:xfrm>
              <a:off x="7913172" y="513028"/>
              <a:ext cx="2857808" cy="2876121"/>
              <a:chOff x="8442317" y="705776"/>
              <a:chExt cx="2616408" cy="2633174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5B8FE3A-89D6-EA39-90FB-69BD340D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442317" y="718170"/>
                <a:ext cx="2616408" cy="262062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40C319-FEF1-0628-FA13-099CF81B8A1B}"/>
                  </a:ext>
                </a:extLst>
              </p:cNvPr>
              <p:cNvGrpSpPr/>
              <p:nvPr/>
            </p:nvGrpSpPr>
            <p:grpSpPr>
              <a:xfrm>
                <a:off x="8457302" y="705776"/>
                <a:ext cx="2580983" cy="2620624"/>
                <a:chOff x="7765190" y="2185586"/>
                <a:chExt cx="2347191" cy="2383240"/>
              </a:xfrm>
              <a:solidFill>
                <a:srgbClr val="91CCA4">
                  <a:alpha val="79000"/>
                </a:srgbClr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5391066-CAB1-C551-6FF1-1495455800D5}"/>
                    </a:ext>
                  </a:extLst>
                </p:cNvPr>
                <p:cNvSpPr/>
                <p:nvPr/>
              </p:nvSpPr>
              <p:spPr>
                <a:xfrm>
                  <a:off x="7765190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90FFBAB-8FC7-E0EF-017D-D60E635B6CC7}"/>
                    </a:ext>
                  </a:extLst>
                </p:cNvPr>
                <p:cNvSpPr/>
                <p:nvPr/>
              </p:nvSpPr>
              <p:spPr>
                <a:xfrm>
                  <a:off x="7765190" y="2444486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5EA28D1-B9A6-9466-AD01-3A78596C5C82}"/>
                    </a:ext>
                  </a:extLst>
                </p:cNvPr>
                <p:cNvSpPr/>
                <p:nvPr/>
              </p:nvSpPr>
              <p:spPr>
                <a:xfrm>
                  <a:off x="9616216" y="2444486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34CE8F3-61D9-A111-8C5E-85C6BC96B17E}"/>
                    </a:ext>
                  </a:extLst>
                </p:cNvPr>
                <p:cNvSpPr/>
                <p:nvPr/>
              </p:nvSpPr>
              <p:spPr>
                <a:xfrm>
                  <a:off x="8285734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FAEC983-AECE-7A21-F09F-72AB85276E88}"/>
                    </a:ext>
                  </a:extLst>
                </p:cNvPr>
                <p:cNvSpPr/>
                <p:nvPr/>
              </p:nvSpPr>
              <p:spPr>
                <a:xfrm>
                  <a:off x="8820368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0BB3395-76ED-0CF2-CE50-CBEF11B90F77}"/>
                    </a:ext>
                  </a:extLst>
                </p:cNvPr>
                <p:cNvSpPr/>
                <p:nvPr/>
              </p:nvSpPr>
              <p:spPr>
                <a:xfrm>
                  <a:off x="9331268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31D18B2-F941-BADB-4700-1B4F34CB25BB}"/>
                    </a:ext>
                  </a:extLst>
                </p:cNvPr>
                <p:cNvSpPr/>
                <p:nvPr/>
              </p:nvSpPr>
              <p:spPr>
                <a:xfrm>
                  <a:off x="9851166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6019582-187A-DE62-03E0-50B28D2D0D3F}"/>
                    </a:ext>
                  </a:extLst>
                </p:cNvPr>
                <p:cNvSpPr/>
                <p:nvPr/>
              </p:nvSpPr>
              <p:spPr>
                <a:xfrm>
                  <a:off x="8285734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6E81F92-B468-0189-D1EA-A6FEB33C56D5}"/>
                    </a:ext>
                  </a:extLst>
                </p:cNvPr>
                <p:cNvSpPr/>
                <p:nvPr/>
              </p:nvSpPr>
              <p:spPr>
                <a:xfrm>
                  <a:off x="9331268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20E5630-81FA-2FC3-A1AE-3D1ADC672521}"/>
                    </a:ext>
                  </a:extLst>
                </p:cNvPr>
                <p:cNvSpPr/>
                <p:nvPr/>
              </p:nvSpPr>
              <p:spPr>
                <a:xfrm>
                  <a:off x="9851166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8FB7BD2-E744-2ACF-9AAA-A95402178BED}"/>
                    </a:ext>
                  </a:extLst>
                </p:cNvPr>
                <p:cNvSpPr/>
                <p:nvPr/>
              </p:nvSpPr>
              <p:spPr>
                <a:xfrm>
                  <a:off x="8546948" y="2455005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689D34-1A68-4B8B-D517-BEFA103273AF}"/>
                    </a:ext>
                  </a:extLst>
                </p:cNvPr>
                <p:cNvSpPr/>
                <p:nvPr/>
              </p:nvSpPr>
              <p:spPr>
                <a:xfrm>
                  <a:off x="8546948" y="2951769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145A179-A48B-0234-B7C1-802236276661}"/>
                    </a:ext>
                  </a:extLst>
                </p:cNvPr>
                <p:cNvSpPr/>
                <p:nvPr/>
              </p:nvSpPr>
              <p:spPr>
                <a:xfrm>
                  <a:off x="9616216" y="2962287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8EEF931-876C-C31A-F1F4-0524F015BC73}"/>
                    </a:ext>
                  </a:extLst>
                </p:cNvPr>
                <p:cNvSpPr/>
                <p:nvPr/>
              </p:nvSpPr>
              <p:spPr>
                <a:xfrm>
                  <a:off x="7765190" y="2962287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796C654-6712-D0C3-914B-8426CB812ACB}"/>
                    </a:ext>
                  </a:extLst>
                </p:cNvPr>
                <p:cNvSpPr/>
                <p:nvPr/>
              </p:nvSpPr>
              <p:spPr>
                <a:xfrm>
                  <a:off x="7765190" y="3480088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75F2C50-D55C-8433-1705-5378665175B5}"/>
                    </a:ext>
                  </a:extLst>
                </p:cNvPr>
                <p:cNvSpPr/>
                <p:nvPr/>
              </p:nvSpPr>
              <p:spPr>
                <a:xfrm>
                  <a:off x="8546948" y="3480088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10B5473-4431-DF48-809F-948EEF62FCF5}"/>
                    </a:ext>
                  </a:extLst>
                </p:cNvPr>
                <p:cNvSpPr/>
                <p:nvPr/>
              </p:nvSpPr>
              <p:spPr>
                <a:xfrm>
                  <a:off x="9331268" y="32348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4A8E7E8-9788-0E91-DE5E-8CF546FD66B0}"/>
                    </a:ext>
                  </a:extLst>
                </p:cNvPr>
                <p:cNvSpPr/>
                <p:nvPr/>
              </p:nvSpPr>
              <p:spPr>
                <a:xfrm>
                  <a:off x="8280622" y="323097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AABD8F8-6AA2-215F-D349-CECADEAAABA0}"/>
                    </a:ext>
                  </a:extLst>
                </p:cNvPr>
                <p:cNvSpPr/>
                <p:nvPr/>
              </p:nvSpPr>
              <p:spPr>
                <a:xfrm>
                  <a:off x="9616217" y="3483273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5CDA5B-B3F2-2769-5CB3-F04E769A8217}"/>
                    </a:ext>
                  </a:extLst>
                </p:cNvPr>
                <p:cNvSpPr/>
                <p:nvPr/>
              </p:nvSpPr>
              <p:spPr>
                <a:xfrm>
                  <a:off x="7765192" y="3748775"/>
                  <a:ext cx="261214" cy="820051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EAB4A2D-9460-2B9E-501D-9FECE945AF0C}"/>
                    </a:ext>
                  </a:extLst>
                </p:cNvPr>
                <p:cNvSpPr/>
                <p:nvPr/>
              </p:nvSpPr>
              <p:spPr>
                <a:xfrm>
                  <a:off x="9851161" y="3748774"/>
                  <a:ext cx="261214" cy="820051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0DEA13F-D516-E7D9-85DF-9826B7E8BFBD}"/>
                  </a:ext>
                </a:extLst>
              </p:cNvPr>
              <p:cNvSpPr/>
              <p:nvPr/>
            </p:nvSpPr>
            <p:spPr>
              <a:xfrm>
                <a:off x="8452538" y="718015"/>
                <a:ext cx="2595968" cy="2620935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C46698D-F37F-AF85-2BFB-1433B9E506FC}"/>
                  </a:ext>
                </a:extLst>
              </p:cNvPr>
              <p:cNvSpPr/>
              <p:nvPr/>
            </p:nvSpPr>
            <p:spPr>
              <a:xfrm>
                <a:off x="8742964" y="990465"/>
                <a:ext cx="2015114" cy="203609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771141-6F24-6106-0888-87C86326C027}"/>
                  </a:ext>
                </a:extLst>
              </p:cNvPr>
              <p:cNvSpPr/>
              <p:nvPr/>
            </p:nvSpPr>
            <p:spPr>
              <a:xfrm>
                <a:off x="9027563" y="1309564"/>
                <a:ext cx="1445914" cy="143783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D363C9-73B0-AEE0-6B63-8EACFA8CF9A9}"/>
                  </a:ext>
                </a:extLst>
              </p:cNvPr>
              <p:cNvSpPr/>
              <p:nvPr/>
            </p:nvSpPr>
            <p:spPr>
              <a:xfrm>
                <a:off x="9318778" y="1576425"/>
                <a:ext cx="863484" cy="86178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6DF746-3878-24C7-9828-F5F8E7CE361B}"/>
                  </a:ext>
                </a:extLst>
              </p:cNvPr>
              <p:cNvSpPr/>
              <p:nvPr/>
            </p:nvSpPr>
            <p:spPr>
              <a:xfrm>
                <a:off x="9610563" y="1871874"/>
                <a:ext cx="279909" cy="27686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2B96DCC-0538-88DF-B989-99481606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71041"/>
              </p:ext>
            </p:extLst>
          </p:nvPr>
        </p:nvGraphicFramePr>
        <p:xfrm>
          <a:off x="675630" y="1838651"/>
          <a:ext cx="6360991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73312111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253914899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3546972953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잡기돌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물 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사과나무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9CCED1-C955-0A3E-C83E-8028DE9EC71C}"/>
              </a:ext>
            </a:extLst>
          </p:cNvPr>
          <p:cNvGrpSpPr/>
          <p:nvPr/>
        </p:nvGrpSpPr>
        <p:grpSpPr>
          <a:xfrm>
            <a:off x="72421" y="925237"/>
            <a:ext cx="2494594" cy="876505"/>
            <a:chOff x="63077" y="2062210"/>
            <a:chExt cx="2494594" cy="8765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70CA3B-9240-B502-878C-D29A7DC78CBC}"/>
                </a:ext>
              </a:extLst>
            </p:cNvPr>
            <p:cNvSpPr txBox="1"/>
            <p:nvPr/>
          </p:nvSpPr>
          <p:spPr>
            <a:xfrm>
              <a:off x="334325" y="2062210"/>
              <a:ext cx="165942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구역별 가중치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A2E4-1691-91C6-8A47-8CF70E55682F}"/>
                </a:ext>
              </a:extLst>
            </p:cNvPr>
            <p:cNvSpPr txBox="1"/>
            <p:nvPr/>
          </p:nvSpPr>
          <p:spPr>
            <a:xfrm>
              <a:off x="63077" y="2372284"/>
              <a:ext cx="186140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구역별 장애물 여부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89428F-456B-F0DD-9A6B-7E5F9BFCCD0E}"/>
                </a:ext>
              </a:extLst>
            </p:cNvPr>
            <p:cNvSpPr txBox="1"/>
            <p:nvPr/>
          </p:nvSpPr>
          <p:spPr>
            <a:xfrm>
              <a:off x="63077" y="2661716"/>
              <a:ext cx="249459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각 구역별 장애물 존재 개수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08E0CB6-4786-3E7C-2885-BB891B068B12}"/>
              </a:ext>
            </a:extLst>
          </p:cNvPr>
          <p:cNvGrpSpPr/>
          <p:nvPr/>
        </p:nvGrpSpPr>
        <p:grpSpPr>
          <a:xfrm>
            <a:off x="7918010" y="3673634"/>
            <a:ext cx="2857808" cy="3104008"/>
            <a:chOff x="7918010" y="3673634"/>
            <a:chExt cx="2857808" cy="3104008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B88A3A29-8B27-41A4-5A9E-5801C9C987A5}"/>
                </a:ext>
              </a:extLst>
            </p:cNvPr>
            <p:cNvSpPr txBox="1"/>
            <p:nvPr/>
          </p:nvSpPr>
          <p:spPr>
            <a:xfrm>
              <a:off x="8020233" y="653142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 배치 범위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7435696-AD03-1079-0D2A-A48C7E268F62}"/>
                </a:ext>
              </a:extLst>
            </p:cNvPr>
            <p:cNvGrpSpPr/>
            <p:nvPr/>
          </p:nvGrpSpPr>
          <p:grpSpPr>
            <a:xfrm>
              <a:off x="7918010" y="3673634"/>
              <a:ext cx="2857808" cy="2862413"/>
              <a:chOff x="8761249" y="1664102"/>
              <a:chExt cx="3172470" cy="3177583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B6ECE5-9B9E-E934-64FD-E177D0081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761249" y="1664102"/>
                <a:ext cx="3172470" cy="3177583"/>
              </a:xfrm>
              <a:prstGeom prst="rect">
                <a:avLst/>
              </a:prstGeom>
            </p:spPr>
          </p:pic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1AE5A7B1-CEAA-EEA6-E4F7-E2D46B0FA08C}"/>
                  </a:ext>
                </a:extLst>
              </p:cNvPr>
              <p:cNvSpPr/>
              <p:nvPr/>
            </p:nvSpPr>
            <p:spPr>
              <a:xfrm>
                <a:off x="9127705" y="1664102"/>
                <a:ext cx="390435" cy="3177583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7C5F35F-4418-ED99-2B37-3B4CD8F073EA}"/>
                  </a:ext>
                </a:extLst>
              </p:cNvPr>
              <p:cNvSpPr/>
              <p:nvPr/>
            </p:nvSpPr>
            <p:spPr>
              <a:xfrm>
                <a:off x="11168804" y="1664102"/>
                <a:ext cx="399845" cy="3177583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5F903-C503-97AA-0314-FBD73A8691C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F033-3B1C-0400-F7B3-A30A2444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4A530E-5679-36E3-769F-44832F6FD8E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4EFF9F6B-CC88-77F5-163B-B2BF0165A2B1}"/>
              </a:ext>
            </a:extLst>
          </p:cNvPr>
          <p:cNvSpPr txBox="1"/>
          <p:nvPr/>
        </p:nvSpPr>
        <p:spPr>
          <a:xfrm>
            <a:off x="-1" y="95249"/>
            <a:ext cx="222504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D6BDB-20E5-7B2D-0163-786654B2DA92}"/>
              </a:ext>
            </a:extLst>
          </p:cNvPr>
          <p:cNvGrpSpPr/>
          <p:nvPr/>
        </p:nvGrpSpPr>
        <p:grpSpPr>
          <a:xfrm>
            <a:off x="74683" y="2686539"/>
            <a:ext cx="6443175" cy="1979973"/>
            <a:chOff x="74683" y="1640395"/>
            <a:chExt cx="6443175" cy="1979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9F1281-ED07-C96D-BC35-3A96E4D8E12D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46BCE-CB3C-4FE7-EB24-6BB718333BE4}"/>
                </a:ext>
              </a:extLst>
            </p:cNvPr>
            <p:cNvSpPr txBox="1"/>
            <p:nvPr/>
          </p:nvSpPr>
          <p:spPr>
            <a:xfrm>
              <a:off x="86289" y="306407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960C42-5727-748A-099F-EAD13F908C63}"/>
                </a:ext>
              </a:extLst>
            </p:cNvPr>
            <p:cNvSpPr txBox="1"/>
            <p:nvPr/>
          </p:nvSpPr>
          <p:spPr>
            <a:xfrm>
              <a:off x="86289" y="3343369"/>
              <a:ext cx="64315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의 총합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DCCC4A-30D0-1F0D-C635-34F2E6E0E601}"/>
                </a:ext>
              </a:extLst>
            </p:cNvPr>
            <p:cNvSpPr txBox="1"/>
            <p:nvPr/>
          </p:nvSpPr>
          <p:spPr>
            <a:xfrm>
              <a:off x="74683" y="195046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D21515-9428-D27F-7ED2-D5D079399D61}"/>
                </a:ext>
              </a:extLst>
            </p:cNvPr>
            <p:cNvSpPr txBox="1"/>
            <p:nvPr/>
          </p:nvSpPr>
          <p:spPr>
            <a:xfrm>
              <a:off x="74683" y="2229357"/>
              <a:ext cx="5362365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중앙을 기준으로 한 칸씩 멀어질수록 가중치를 높게 부여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파괴 조건이 존재 시 가중치를 높게 부여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목표물을 완전히 파괴하기 위한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동서남북으로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칸 옆의 환경요소 존재 유무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D8A1EE-6A96-7BC3-A323-A4D9E74B5658}"/>
              </a:ext>
            </a:extLst>
          </p:cNvPr>
          <p:cNvGrpSpPr/>
          <p:nvPr/>
        </p:nvGrpSpPr>
        <p:grpSpPr>
          <a:xfrm>
            <a:off x="86289" y="833470"/>
            <a:ext cx="6633547" cy="1609426"/>
            <a:chOff x="86289" y="1640395"/>
            <a:chExt cx="6633547" cy="16094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5E9AC7-6D81-C373-7E42-FFCDE4A83453}"/>
                </a:ext>
              </a:extLst>
            </p:cNvPr>
            <p:cNvSpPr txBox="1"/>
            <p:nvPr/>
          </p:nvSpPr>
          <p:spPr>
            <a:xfrm>
              <a:off x="345931" y="1640395"/>
              <a:ext cx="167866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92C27-5F52-E4EA-CDF9-C050A056C5CD}"/>
                </a:ext>
              </a:extLst>
            </p:cNvPr>
            <p:cNvSpPr txBox="1"/>
            <p:nvPr/>
          </p:nvSpPr>
          <p:spPr>
            <a:xfrm>
              <a:off x="86289" y="250762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의도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5441B-6089-B944-0F25-82DFE28B6741}"/>
                </a:ext>
              </a:extLst>
            </p:cNvPr>
            <p:cNvSpPr txBox="1"/>
            <p:nvPr/>
          </p:nvSpPr>
          <p:spPr>
            <a:xfrm>
              <a:off x="86289" y="2788156"/>
              <a:ext cx="663354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중앙에서 멀어질수록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파괴조건이 어려울수록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주변에 방해요소가 있을 경우 파괴가 어려워 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배치에 가중치를 부여하여 값을 계산한 총합을 통해 난이도 분석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15E71-5EA4-EFE0-788E-6326AE8A7E72}"/>
                </a:ext>
              </a:extLst>
            </p:cNvPr>
            <p:cNvSpPr txBox="1"/>
            <p:nvPr/>
          </p:nvSpPr>
          <p:spPr>
            <a:xfrm>
              <a:off x="86289" y="195046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296859-F491-7E03-2279-63DC2CE54A8D}"/>
                </a:ext>
              </a:extLst>
            </p:cNvPr>
            <p:cNvSpPr txBox="1"/>
            <p:nvPr/>
          </p:nvSpPr>
          <p:spPr>
            <a:xfrm>
              <a:off x="86289" y="2230627"/>
              <a:ext cx="356860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클리어 목표의 배치 위치를 통한 난이도 분석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4836C4-0718-179E-9E61-BF02A052500E}"/>
              </a:ext>
            </a:extLst>
          </p:cNvPr>
          <p:cNvGrpSpPr/>
          <p:nvPr/>
        </p:nvGrpSpPr>
        <p:grpSpPr>
          <a:xfrm>
            <a:off x="7400555" y="987358"/>
            <a:ext cx="3135086" cy="3382702"/>
            <a:chOff x="7400555" y="233913"/>
            <a:chExt cx="3135086" cy="33827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E0D3E33-FFC1-0C3C-C5C9-E0814F47B0FB}"/>
                </a:ext>
              </a:extLst>
            </p:cNvPr>
            <p:cNvGrpSpPr/>
            <p:nvPr/>
          </p:nvGrpSpPr>
          <p:grpSpPr>
            <a:xfrm>
              <a:off x="7400555" y="233913"/>
              <a:ext cx="3135086" cy="3382702"/>
              <a:chOff x="7029817" y="109400"/>
              <a:chExt cx="3135086" cy="3382702"/>
            </a:xfrm>
          </p:grpSpPr>
          <p:sp>
            <p:nvSpPr>
              <p:cNvPr id="65" name="TextBox 1">
                <a:extLst>
                  <a:ext uri="{FF2B5EF4-FFF2-40B4-BE49-F238E27FC236}">
                    <a16:creationId xmlns:a16="http://schemas.microsoft.com/office/drawing/2014/main" id="{8700F398-320D-FB10-05FF-4B231B4FF820}"/>
                  </a:ext>
                </a:extLst>
              </p:cNvPr>
              <p:cNvSpPr txBox="1"/>
              <p:nvPr/>
            </p:nvSpPr>
            <p:spPr>
              <a:xfrm>
                <a:off x="7268015" y="3245881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기본 가중치 범위 시각화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A8F058-D567-5B5B-BF6E-67C50750C502}"/>
                  </a:ext>
                </a:extLst>
              </p:cNvPr>
              <p:cNvGrpSpPr/>
              <p:nvPr/>
            </p:nvGrpSpPr>
            <p:grpSpPr>
              <a:xfrm>
                <a:off x="7029817" y="109400"/>
                <a:ext cx="3135086" cy="3124421"/>
                <a:chOff x="7586869" y="255603"/>
                <a:chExt cx="3135086" cy="3124421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353B458-0927-10AD-CC33-CC8FCFF7F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37000"/>
                </a:blip>
                <a:stretch>
                  <a:fillRect/>
                </a:stretch>
              </p:blipFill>
              <p:spPr>
                <a:xfrm>
                  <a:off x="7586870" y="255604"/>
                  <a:ext cx="3135085" cy="3124420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4A93498-DD75-A000-8B9C-61552AAF5CF9}"/>
                    </a:ext>
                  </a:extLst>
                </p:cNvPr>
                <p:cNvSpPr/>
                <p:nvPr/>
              </p:nvSpPr>
              <p:spPr>
                <a:xfrm>
                  <a:off x="7586869" y="255603"/>
                  <a:ext cx="3128469" cy="3124420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838D8FB-EE44-05D8-C3A5-AEA6C7F77816}"/>
                    </a:ext>
                  </a:extLst>
                </p:cNvPr>
                <p:cNvSpPr/>
                <p:nvPr/>
              </p:nvSpPr>
              <p:spPr>
                <a:xfrm>
                  <a:off x="7922029" y="605230"/>
                  <a:ext cx="2443503" cy="2437228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64950C0-6962-78A1-3E40-26A8405348C3}"/>
                    </a:ext>
                  </a:extLst>
                </p:cNvPr>
                <p:cNvSpPr/>
                <p:nvPr/>
              </p:nvSpPr>
              <p:spPr>
                <a:xfrm>
                  <a:off x="8254539" y="942795"/>
                  <a:ext cx="1765538" cy="1750529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6E4B267-5806-344B-231D-E49BE9C9B398}"/>
                    </a:ext>
                  </a:extLst>
                </p:cNvPr>
                <p:cNvSpPr/>
                <p:nvPr/>
              </p:nvSpPr>
              <p:spPr>
                <a:xfrm>
                  <a:off x="8603674" y="1293619"/>
                  <a:ext cx="1064884" cy="1058883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5571EC4-D397-0F38-BFD7-41DB795D7EE2}"/>
                    </a:ext>
                  </a:extLst>
                </p:cNvPr>
                <p:cNvSpPr/>
                <p:nvPr/>
              </p:nvSpPr>
              <p:spPr>
                <a:xfrm>
                  <a:off x="8968262" y="1647648"/>
                  <a:ext cx="333680" cy="330052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BCBB8-0301-79D4-999C-B2A9560CC9C2}"/>
                </a:ext>
              </a:extLst>
            </p:cNvPr>
            <p:cNvSpPr txBox="1"/>
            <p:nvPr/>
          </p:nvSpPr>
          <p:spPr>
            <a:xfrm>
              <a:off x="8775331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0.1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F6425-D60E-CC50-26FF-A35C23DDE552}"/>
                </a:ext>
              </a:extLst>
            </p:cNvPr>
            <p:cNvSpPr txBox="1"/>
            <p:nvPr/>
          </p:nvSpPr>
          <p:spPr>
            <a:xfrm>
              <a:off x="912446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0.2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13F0E-2341-D9A5-43F2-02DE30DCA5A7}"/>
                </a:ext>
              </a:extLst>
            </p:cNvPr>
            <p:cNvSpPr txBox="1"/>
            <p:nvPr/>
          </p:nvSpPr>
          <p:spPr>
            <a:xfrm>
              <a:off x="949360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0.3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67B759-EC21-AA56-1ACC-8463DFC512FC}"/>
                </a:ext>
              </a:extLst>
            </p:cNvPr>
            <p:cNvSpPr txBox="1"/>
            <p:nvPr/>
          </p:nvSpPr>
          <p:spPr>
            <a:xfrm>
              <a:off x="9852289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0.4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87564-555F-5587-EBBB-9A1774A71511}"/>
                </a:ext>
              </a:extLst>
            </p:cNvPr>
            <p:cNvSpPr txBox="1"/>
            <p:nvPr/>
          </p:nvSpPr>
          <p:spPr>
            <a:xfrm>
              <a:off x="10177428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0.5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6CE1A-28F1-32AA-166B-62AF70D9D308}"/>
              </a:ext>
            </a:extLst>
          </p:cNvPr>
          <p:cNvGrpSpPr/>
          <p:nvPr/>
        </p:nvGrpSpPr>
        <p:grpSpPr>
          <a:xfrm>
            <a:off x="74683" y="4910155"/>
            <a:ext cx="6647974" cy="1787402"/>
            <a:chOff x="74683" y="1640395"/>
            <a:chExt cx="6647974" cy="17874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088ADB-C2AB-9A8E-A52F-B74169C850CE}"/>
                </a:ext>
              </a:extLst>
            </p:cNvPr>
            <p:cNvSpPr txBox="1"/>
            <p:nvPr/>
          </p:nvSpPr>
          <p:spPr>
            <a:xfrm>
              <a:off x="345931" y="1640395"/>
              <a:ext cx="215475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D7AFED-9B37-227E-DC5F-2B5F3421D842}"/>
                </a:ext>
              </a:extLst>
            </p:cNvPr>
            <p:cNvSpPr txBox="1"/>
            <p:nvPr/>
          </p:nvSpPr>
          <p:spPr>
            <a:xfrm>
              <a:off x="74683" y="1950469"/>
              <a:ext cx="157927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요소 가중치 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29B893-BA4E-6157-9C57-861299BADA81}"/>
                </a:ext>
              </a:extLst>
            </p:cNvPr>
            <p:cNvSpPr txBox="1"/>
            <p:nvPr/>
          </p:nvSpPr>
          <p:spPr>
            <a:xfrm>
              <a:off x="74683" y="2227468"/>
              <a:ext cx="6647974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 기분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0.1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+ 0.1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부과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 가중치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체력 수치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0.05</a:t>
              </a: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목표를 가리는 장애물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파괴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0.05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파괴조건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파괴해야 할 장애물의 체력 수치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7A7173-AADE-8B6A-D53F-22B690231F3E}"/>
              </a:ext>
            </a:extLst>
          </p:cNvPr>
          <p:cNvGrpSpPr/>
          <p:nvPr/>
        </p:nvGrpSpPr>
        <p:grpSpPr>
          <a:xfrm>
            <a:off x="6192707" y="4855426"/>
            <a:ext cx="5544163" cy="1006081"/>
            <a:chOff x="6192707" y="5694869"/>
            <a:chExt cx="5544163" cy="1006081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9FD31B42-41B9-9CA9-2292-7B572D16CB18}"/>
                </a:ext>
              </a:extLst>
            </p:cNvPr>
            <p:cNvSpPr txBox="1"/>
            <p:nvPr/>
          </p:nvSpPr>
          <p:spPr>
            <a:xfrm>
              <a:off x="6889753" y="6454729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요소 파괴 조건 데이터 테이블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" name="그림 5">
              <a:hlinkClick r:id="rId3"/>
              <a:extLst>
                <a:ext uri="{FF2B5EF4-FFF2-40B4-BE49-F238E27FC236}">
                  <a16:creationId xmlns:a16="http://schemas.microsoft.com/office/drawing/2014/main" id="{5D3ABD40-68FF-CB3F-7EF9-BB52C313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2707" y="5694869"/>
              <a:ext cx="5544163" cy="759860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D2A19-609A-7660-C096-0C88AF42959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6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A364C7-F6E7-3878-8437-60681DA84BCB}"/>
              </a:ext>
            </a:extLst>
          </p:cNvPr>
          <p:cNvGrpSpPr/>
          <p:nvPr/>
        </p:nvGrpSpPr>
        <p:grpSpPr>
          <a:xfrm>
            <a:off x="1873552" y="2277887"/>
            <a:ext cx="9099248" cy="2302226"/>
            <a:chOff x="1826863" y="2553265"/>
            <a:chExt cx="9099248" cy="23022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26863" y="2553265"/>
              <a:ext cx="2699417" cy="1655895"/>
              <a:chOff x="1826863" y="2553265"/>
              <a:chExt cx="2699417" cy="165589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기획 의도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인게임 </a:t>
                </a: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UI 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소개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21523" y="2553265"/>
              <a:ext cx="2699417" cy="2302226"/>
              <a:chOff x="4821523" y="2553265"/>
              <a:chExt cx="2699417" cy="23022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5154899" y="3183302"/>
                <a:ext cx="1741201" cy="167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이동횟수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블록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환경요소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82152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16183" y="2553265"/>
              <a:ext cx="3109928" cy="1979061"/>
              <a:chOff x="7816183" y="2553265"/>
              <a:chExt cx="3109928" cy="197906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2776552" cy="1349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 및 목적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 배치 난이도 분석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 배치 난이도 분석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비교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962642" cy="581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3. 235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7F88-4B38-6A4C-738C-F3D57746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3865AC-3C5C-43A6-5D29-2BB85575C5F0}"/>
              </a:ext>
            </a:extLst>
          </p:cNvPr>
          <p:cNvSpPr txBox="1"/>
          <p:nvPr/>
        </p:nvSpPr>
        <p:spPr>
          <a:xfrm>
            <a:off x="-1" y="95249"/>
            <a:ext cx="225923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CCD80B-798C-991A-126A-CC10F538202D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8D04B-690B-A563-A973-A9FD714CC502}"/>
              </a:ext>
            </a:extLst>
          </p:cNvPr>
          <p:cNvGrpSpPr/>
          <p:nvPr/>
        </p:nvGrpSpPr>
        <p:grpSpPr>
          <a:xfrm>
            <a:off x="72421" y="925237"/>
            <a:ext cx="2811988" cy="876505"/>
            <a:chOff x="63077" y="2062210"/>
            <a:chExt cx="2811988" cy="8765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07851-0C4D-5FA4-E284-F76EA848A26A}"/>
                </a:ext>
              </a:extLst>
            </p:cNvPr>
            <p:cNvSpPr txBox="1"/>
            <p:nvPr/>
          </p:nvSpPr>
          <p:spPr>
            <a:xfrm>
              <a:off x="334325" y="2062210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구역별 가중치 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5A6077-C733-A8CB-ABBC-FBCE0294B0DD}"/>
                </a:ext>
              </a:extLst>
            </p:cNvPr>
            <p:cNvSpPr txBox="1"/>
            <p:nvPr/>
          </p:nvSpPr>
          <p:spPr>
            <a:xfrm>
              <a:off x="63077" y="2372284"/>
              <a:ext cx="218681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구역별 클리어 목표 여부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DA17DA-AD53-0729-6A92-68AE80448693}"/>
                </a:ext>
              </a:extLst>
            </p:cNvPr>
            <p:cNvSpPr txBox="1"/>
            <p:nvPr/>
          </p:nvSpPr>
          <p:spPr>
            <a:xfrm>
              <a:off x="63077" y="2661716"/>
              <a:ext cx="28119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각 구역별 클리어 목표 존재 개수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46233E-85DB-E17D-F519-81A826D4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09274"/>
              </p:ext>
            </p:extLst>
          </p:nvPr>
        </p:nvGraphicFramePr>
        <p:xfrm>
          <a:off x="675630" y="1838651"/>
          <a:ext cx="3403708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동물 석판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DC342A-B200-653E-DD74-2692516C2282}"/>
              </a:ext>
            </a:extLst>
          </p:cNvPr>
          <p:cNvGrpSpPr/>
          <p:nvPr/>
        </p:nvGrpSpPr>
        <p:grpSpPr>
          <a:xfrm>
            <a:off x="63077" y="3366629"/>
            <a:ext cx="6203942" cy="1789758"/>
            <a:chOff x="86289" y="1640395"/>
            <a:chExt cx="6203942" cy="178975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91FA31-3960-0ABD-3A44-F0092C85ABF0}"/>
                </a:ext>
              </a:extLst>
            </p:cNvPr>
            <p:cNvSpPr txBox="1"/>
            <p:nvPr/>
          </p:nvSpPr>
          <p:spPr>
            <a:xfrm>
              <a:off x="345931" y="1640395"/>
              <a:ext cx="237917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배치 종류 파악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F991EB-C25C-794E-10D3-A059C5A224E0}"/>
                </a:ext>
              </a:extLst>
            </p:cNvPr>
            <p:cNvSpPr txBox="1"/>
            <p:nvPr/>
          </p:nvSpPr>
          <p:spPr>
            <a:xfrm>
              <a:off x="86289" y="1950469"/>
              <a:ext cx="326082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2D6C1-CB91-7485-5D20-5A29B354DE8E}"/>
                </a:ext>
              </a:extLst>
            </p:cNvPr>
            <p:cNvSpPr txBox="1"/>
            <p:nvPr/>
          </p:nvSpPr>
          <p:spPr>
            <a:xfrm>
              <a:off x="86289" y="2228006"/>
              <a:ext cx="293061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동물 석판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18AB5C-E72D-1FF4-18AE-9040607B54F9}"/>
                </a:ext>
              </a:extLst>
            </p:cNvPr>
            <p:cNvSpPr txBox="1"/>
            <p:nvPr/>
          </p:nvSpPr>
          <p:spPr>
            <a:xfrm>
              <a:off x="86289" y="2689671"/>
              <a:ext cx="33986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및 장애물 가중치 요소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4AA636-1633-EE92-C424-CDF4D0467028}"/>
                </a:ext>
              </a:extLst>
            </p:cNvPr>
            <p:cNvSpPr txBox="1"/>
            <p:nvPr/>
          </p:nvSpPr>
          <p:spPr>
            <a:xfrm>
              <a:off x="86289" y="2968488"/>
              <a:ext cx="62039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환경요소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장애물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85609B-4805-6DCE-CA8D-C5B76D8EB0D5}"/>
              </a:ext>
            </a:extLst>
          </p:cNvPr>
          <p:cNvGrpSpPr/>
          <p:nvPr/>
        </p:nvGrpSpPr>
        <p:grpSpPr>
          <a:xfrm>
            <a:off x="72421" y="5310424"/>
            <a:ext cx="6192721" cy="1412321"/>
            <a:chOff x="86289" y="1640395"/>
            <a:chExt cx="6192721" cy="141232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2ED99D-A551-0B98-9796-5785C98D793C}"/>
                </a:ext>
              </a:extLst>
            </p:cNvPr>
            <p:cNvSpPr txBox="1"/>
            <p:nvPr/>
          </p:nvSpPr>
          <p:spPr>
            <a:xfrm>
              <a:off x="345931" y="1640395"/>
              <a:ext cx="275908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7A0E49-C121-3B3F-1F0F-2F1F02F42B0E}"/>
                </a:ext>
              </a:extLst>
            </p:cNvPr>
            <p:cNvSpPr txBox="1"/>
            <p:nvPr/>
          </p:nvSpPr>
          <p:spPr>
            <a:xfrm>
              <a:off x="86289" y="195046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67AEB4-22A7-F3BA-D3A7-CFFCC1BD2DF3}"/>
                </a:ext>
              </a:extLst>
            </p:cNvPr>
            <p:cNvSpPr txBox="1"/>
            <p:nvPr/>
          </p:nvSpPr>
          <p:spPr>
            <a:xfrm>
              <a:off x="86289" y="2225171"/>
              <a:ext cx="619272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A42128-4F83-B8FD-590D-9ABB0CCE3560}"/>
                </a:ext>
              </a:extLst>
            </p:cNvPr>
            <p:cNvSpPr txBox="1"/>
            <p:nvPr/>
          </p:nvSpPr>
          <p:spPr>
            <a:xfrm>
              <a:off x="86289" y="25010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EA3F4-18C8-E6C7-DE90-C4F0FA2BF2A0}"/>
                </a:ext>
              </a:extLst>
            </p:cNvPr>
            <p:cNvSpPr txBox="1"/>
            <p:nvPr/>
          </p:nvSpPr>
          <p:spPr>
            <a:xfrm>
              <a:off x="86289" y="2775717"/>
              <a:ext cx="120898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- 47.5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CBB3615-0094-8C84-1C56-3B25D268D550}"/>
              </a:ext>
            </a:extLst>
          </p:cNvPr>
          <p:cNvGrpSpPr/>
          <p:nvPr/>
        </p:nvGrpSpPr>
        <p:grpSpPr>
          <a:xfrm>
            <a:off x="7812978" y="517592"/>
            <a:ext cx="2863392" cy="3117778"/>
            <a:chOff x="5259458" y="1964382"/>
            <a:chExt cx="2863392" cy="3117778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7237A496-CD39-918E-B53C-0B8DE3AF3C0F}"/>
                </a:ext>
              </a:extLst>
            </p:cNvPr>
            <p:cNvSpPr txBox="1"/>
            <p:nvPr/>
          </p:nvSpPr>
          <p:spPr>
            <a:xfrm>
              <a:off x="5358697" y="4835939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클리어 목표 배치 범위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3008A5-D49B-CBFC-BE9A-3E8F1B1786D2}"/>
                </a:ext>
              </a:extLst>
            </p:cNvPr>
            <p:cNvGrpSpPr/>
            <p:nvPr/>
          </p:nvGrpSpPr>
          <p:grpSpPr>
            <a:xfrm>
              <a:off x="5259458" y="1964382"/>
              <a:ext cx="2863392" cy="2862754"/>
              <a:chOff x="5095094" y="1800054"/>
              <a:chExt cx="3192119" cy="3191409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3A8D07D-EB89-FA4D-9165-DAF15246C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5095094" y="1800243"/>
                <a:ext cx="3185898" cy="3191033"/>
              </a:xfrm>
              <a:prstGeom prst="rect">
                <a:avLst/>
              </a:prstGeom>
            </p:spPr>
          </p:pic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72113A3-7654-673A-FBB1-0CC5596BCAA3}"/>
                  </a:ext>
                </a:extLst>
              </p:cNvPr>
              <p:cNvSpPr/>
              <p:nvPr/>
            </p:nvSpPr>
            <p:spPr>
              <a:xfrm>
                <a:off x="5099756" y="1801742"/>
                <a:ext cx="3187457" cy="3183823"/>
              </a:xfrm>
              <a:custGeom>
                <a:avLst/>
                <a:gdLst>
                  <a:gd name="connsiteX0" fmla="*/ 2491523 w 3187457"/>
                  <a:gd name="connsiteY0" fmla="*/ 2445882 h 3183823"/>
                  <a:gd name="connsiteX1" fmla="*/ 3183157 w 3187457"/>
                  <a:gd name="connsiteY1" fmla="*/ 2445882 h 3183823"/>
                  <a:gd name="connsiteX2" fmla="*/ 3183157 w 3187457"/>
                  <a:gd name="connsiteY2" fmla="*/ 3183823 h 3183823"/>
                  <a:gd name="connsiteX3" fmla="*/ 2491523 w 3187457"/>
                  <a:gd name="connsiteY3" fmla="*/ 3183823 h 3183823"/>
                  <a:gd name="connsiteX4" fmla="*/ 3893 w 3187457"/>
                  <a:gd name="connsiteY4" fmla="*/ 2445882 h 3183823"/>
                  <a:gd name="connsiteX5" fmla="*/ 695527 w 3187457"/>
                  <a:gd name="connsiteY5" fmla="*/ 2445882 h 3183823"/>
                  <a:gd name="connsiteX6" fmla="*/ 695527 w 3187457"/>
                  <a:gd name="connsiteY6" fmla="*/ 3183823 h 3183823"/>
                  <a:gd name="connsiteX7" fmla="*/ 3893 w 3187457"/>
                  <a:gd name="connsiteY7" fmla="*/ 3183823 h 3183823"/>
                  <a:gd name="connsiteX8" fmla="*/ 2468602 w 3187457"/>
                  <a:gd name="connsiteY8" fmla="*/ 1397304 h 3183823"/>
                  <a:gd name="connsiteX9" fmla="*/ 2468602 w 3187457"/>
                  <a:gd name="connsiteY9" fmla="*/ 1734710 h 3183823"/>
                  <a:gd name="connsiteX10" fmla="*/ 2815146 w 3187457"/>
                  <a:gd name="connsiteY10" fmla="*/ 1734710 h 3183823"/>
                  <a:gd name="connsiteX11" fmla="*/ 2815146 w 3187457"/>
                  <a:gd name="connsiteY11" fmla="*/ 1397304 h 3183823"/>
                  <a:gd name="connsiteX12" fmla="*/ 348981 w 3187457"/>
                  <a:gd name="connsiteY12" fmla="*/ 698652 h 3183823"/>
                  <a:gd name="connsiteX13" fmla="*/ 348981 w 3187457"/>
                  <a:gd name="connsiteY13" fmla="*/ 1037544 h 3183823"/>
                  <a:gd name="connsiteX14" fmla="*/ 707969 w 3187457"/>
                  <a:gd name="connsiteY14" fmla="*/ 1037544 h 3183823"/>
                  <a:gd name="connsiteX15" fmla="*/ 707969 w 3187457"/>
                  <a:gd name="connsiteY15" fmla="*/ 698652 h 3183823"/>
                  <a:gd name="connsiteX16" fmla="*/ 3892 w 3187457"/>
                  <a:gd name="connsiteY16" fmla="*/ 0 h 3183823"/>
                  <a:gd name="connsiteX17" fmla="*/ 3164901 w 3187457"/>
                  <a:gd name="connsiteY17" fmla="*/ 0 h 3183823"/>
                  <a:gd name="connsiteX18" fmla="*/ 3164901 w 3187457"/>
                  <a:gd name="connsiteY18" fmla="*/ 338892 h 3183823"/>
                  <a:gd name="connsiteX19" fmla="*/ 3164901 w 3187457"/>
                  <a:gd name="connsiteY19" fmla="*/ 359760 h 3183823"/>
                  <a:gd name="connsiteX20" fmla="*/ 3164901 w 3187457"/>
                  <a:gd name="connsiteY20" fmla="*/ 683617 h 3183823"/>
                  <a:gd name="connsiteX21" fmla="*/ 3164901 w 3187457"/>
                  <a:gd name="connsiteY21" fmla="*/ 698652 h 3183823"/>
                  <a:gd name="connsiteX22" fmla="*/ 3164901 w 3187457"/>
                  <a:gd name="connsiteY22" fmla="*/ 1037544 h 3183823"/>
                  <a:gd name="connsiteX23" fmla="*/ 3181236 w 3187457"/>
                  <a:gd name="connsiteY23" fmla="*/ 1037544 h 3183823"/>
                  <a:gd name="connsiteX24" fmla="*/ 3181236 w 3187457"/>
                  <a:gd name="connsiteY24" fmla="*/ 1380783 h 3183823"/>
                  <a:gd name="connsiteX25" fmla="*/ 3187457 w 3187457"/>
                  <a:gd name="connsiteY25" fmla="*/ 1380783 h 3183823"/>
                  <a:gd name="connsiteX26" fmla="*/ 3187457 w 3187457"/>
                  <a:gd name="connsiteY26" fmla="*/ 1734710 h 3183823"/>
                  <a:gd name="connsiteX27" fmla="*/ 3187457 w 3187457"/>
                  <a:gd name="connsiteY27" fmla="*/ 1740543 h 3183823"/>
                  <a:gd name="connsiteX28" fmla="*/ 3187457 w 3187457"/>
                  <a:gd name="connsiteY28" fmla="*/ 2094470 h 3183823"/>
                  <a:gd name="connsiteX29" fmla="*/ 3892 w 3187457"/>
                  <a:gd name="connsiteY29" fmla="*/ 2094470 h 3183823"/>
                  <a:gd name="connsiteX30" fmla="*/ 3892 w 3187457"/>
                  <a:gd name="connsiteY30" fmla="*/ 1740543 h 3183823"/>
                  <a:gd name="connsiteX31" fmla="*/ 0 w 3187457"/>
                  <a:gd name="connsiteY31" fmla="*/ 1740543 h 3183823"/>
                  <a:gd name="connsiteX32" fmla="*/ 0 w 3187457"/>
                  <a:gd name="connsiteY32" fmla="*/ 1397304 h 3183823"/>
                  <a:gd name="connsiteX33" fmla="*/ 0 w 3187457"/>
                  <a:gd name="connsiteY33" fmla="*/ 1380783 h 3183823"/>
                  <a:gd name="connsiteX34" fmla="*/ 0 w 3187457"/>
                  <a:gd name="connsiteY34" fmla="*/ 1043377 h 3183823"/>
                  <a:gd name="connsiteX35" fmla="*/ 0 w 3187457"/>
                  <a:gd name="connsiteY35" fmla="*/ 1037544 h 3183823"/>
                  <a:gd name="connsiteX36" fmla="*/ 0 w 3187457"/>
                  <a:gd name="connsiteY36" fmla="*/ 683617 h 3183823"/>
                  <a:gd name="connsiteX37" fmla="*/ 3892 w 3187457"/>
                  <a:gd name="connsiteY37" fmla="*/ 683617 h 3183823"/>
                  <a:gd name="connsiteX38" fmla="*/ 3892 w 3187457"/>
                  <a:gd name="connsiteY38" fmla="*/ 359760 h 3183823"/>
                  <a:gd name="connsiteX39" fmla="*/ 3892 w 3187457"/>
                  <a:gd name="connsiteY39" fmla="*/ 338892 h 318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87457" h="3183823">
                    <a:moveTo>
                      <a:pt x="2491523" y="2445882"/>
                    </a:moveTo>
                    <a:lnTo>
                      <a:pt x="3183157" y="2445882"/>
                    </a:lnTo>
                    <a:lnTo>
                      <a:pt x="3183157" y="3183823"/>
                    </a:lnTo>
                    <a:lnTo>
                      <a:pt x="2491523" y="3183823"/>
                    </a:lnTo>
                    <a:close/>
                    <a:moveTo>
                      <a:pt x="3893" y="2445882"/>
                    </a:moveTo>
                    <a:lnTo>
                      <a:pt x="695527" y="2445882"/>
                    </a:lnTo>
                    <a:lnTo>
                      <a:pt x="695527" y="3183823"/>
                    </a:lnTo>
                    <a:lnTo>
                      <a:pt x="3893" y="3183823"/>
                    </a:lnTo>
                    <a:close/>
                    <a:moveTo>
                      <a:pt x="2468602" y="1397304"/>
                    </a:moveTo>
                    <a:lnTo>
                      <a:pt x="2468602" y="1734710"/>
                    </a:lnTo>
                    <a:lnTo>
                      <a:pt x="2815146" y="1734710"/>
                    </a:lnTo>
                    <a:lnTo>
                      <a:pt x="2815146" y="1397304"/>
                    </a:lnTo>
                    <a:close/>
                    <a:moveTo>
                      <a:pt x="348981" y="698652"/>
                    </a:moveTo>
                    <a:lnTo>
                      <a:pt x="348981" y="1037544"/>
                    </a:lnTo>
                    <a:lnTo>
                      <a:pt x="707969" y="1037544"/>
                    </a:lnTo>
                    <a:lnTo>
                      <a:pt x="707969" y="698652"/>
                    </a:lnTo>
                    <a:close/>
                    <a:moveTo>
                      <a:pt x="3892" y="0"/>
                    </a:moveTo>
                    <a:lnTo>
                      <a:pt x="3164901" y="0"/>
                    </a:lnTo>
                    <a:lnTo>
                      <a:pt x="3164901" y="338892"/>
                    </a:lnTo>
                    <a:lnTo>
                      <a:pt x="3164901" y="359760"/>
                    </a:lnTo>
                    <a:lnTo>
                      <a:pt x="3164901" y="683617"/>
                    </a:lnTo>
                    <a:lnTo>
                      <a:pt x="3164901" y="698652"/>
                    </a:lnTo>
                    <a:lnTo>
                      <a:pt x="3164901" y="1037544"/>
                    </a:lnTo>
                    <a:lnTo>
                      <a:pt x="3181236" y="1037544"/>
                    </a:lnTo>
                    <a:lnTo>
                      <a:pt x="3181236" y="1380783"/>
                    </a:lnTo>
                    <a:lnTo>
                      <a:pt x="3187457" y="1380783"/>
                    </a:lnTo>
                    <a:lnTo>
                      <a:pt x="3187457" y="1734710"/>
                    </a:lnTo>
                    <a:lnTo>
                      <a:pt x="3187457" y="1740543"/>
                    </a:lnTo>
                    <a:lnTo>
                      <a:pt x="3187457" y="2094470"/>
                    </a:lnTo>
                    <a:lnTo>
                      <a:pt x="3892" y="2094470"/>
                    </a:lnTo>
                    <a:lnTo>
                      <a:pt x="3892" y="1740543"/>
                    </a:lnTo>
                    <a:lnTo>
                      <a:pt x="0" y="1740543"/>
                    </a:lnTo>
                    <a:lnTo>
                      <a:pt x="0" y="1397304"/>
                    </a:lnTo>
                    <a:lnTo>
                      <a:pt x="0" y="1380783"/>
                    </a:lnTo>
                    <a:lnTo>
                      <a:pt x="0" y="1043377"/>
                    </a:lnTo>
                    <a:lnTo>
                      <a:pt x="0" y="1037544"/>
                    </a:lnTo>
                    <a:lnTo>
                      <a:pt x="0" y="683617"/>
                    </a:lnTo>
                    <a:lnTo>
                      <a:pt x="3892" y="683617"/>
                    </a:lnTo>
                    <a:lnTo>
                      <a:pt x="3892" y="359760"/>
                    </a:lnTo>
                    <a:lnTo>
                      <a:pt x="3892" y="338892"/>
                    </a:lnTo>
                    <a:close/>
                  </a:path>
                </a:pathLst>
              </a:custGeom>
              <a:solidFill>
                <a:srgbClr val="F4B400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351EDB4-DC63-9C0F-071F-D6A67CD0AC19}"/>
                  </a:ext>
                </a:extLst>
              </p:cNvPr>
              <p:cNvSpPr/>
              <p:nvPr/>
            </p:nvSpPr>
            <p:spPr>
              <a:xfrm>
                <a:off x="5107540" y="1800054"/>
                <a:ext cx="3161009" cy="319140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735486-C1F1-6346-94D8-D6ABAC76E50F}"/>
                  </a:ext>
                </a:extLst>
              </p:cNvPr>
              <p:cNvSpPr/>
              <p:nvPr/>
            </p:nvSpPr>
            <p:spPr>
              <a:xfrm>
                <a:off x="5461180" y="2131806"/>
                <a:ext cx="2453726" cy="247926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60D7977-8774-2A97-4D60-3631C65E0A78}"/>
                  </a:ext>
                </a:extLst>
              </p:cNvPr>
              <p:cNvSpPr/>
              <p:nvPr/>
            </p:nvSpPr>
            <p:spPr>
              <a:xfrm>
                <a:off x="5807725" y="2520360"/>
                <a:ext cx="1760633" cy="175079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12A9031-1B6B-98DF-015B-AB63F11E8C22}"/>
                  </a:ext>
                </a:extLst>
              </p:cNvPr>
              <p:cNvSpPr/>
              <p:nvPr/>
            </p:nvSpPr>
            <p:spPr>
              <a:xfrm>
                <a:off x="6162326" y="2845306"/>
                <a:ext cx="1051431" cy="1049358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BEAA2E-8740-1B4F-AFCE-AA82C10C69F1}"/>
                  </a:ext>
                </a:extLst>
              </p:cNvPr>
              <p:cNvSpPr/>
              <p:nvPr/>
            </p:nvSpPr>
            <p:spPr>
              <a:xfrm>
                <a:off x="6517622" y="3205062"/>
                <a:ext cx="340834" cy="33712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4185F36-861D-D9A8-9F81-0998399A0605}"/>
              </a:ext>
            </a:extLst>
          </p:cNvPr>
          <p:cNvGrpSpPr/>
          <p:nvPr/>
        </p:nvGrpSpPr>
        <p:grpSpPr>
          <a:xfrm>
            <a:off x="7807784" y="3677744"/>
            <a:ext cx="2873782" cy="3113931"/>
            <a:chOff x="7807784" y="3677744"/>
            <a:chExt cx="2873782" cy="3113931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59E3DD02-475C-4CCE-181B-9F8928744782}"/>
                </a:ext>
              </a:extLst>
            </p:cNvPr>
            <p:cNvSpPr txBox="1"/>
            <p:nvPr/>
          </p:nvSpPr>
          <p:spPr>
            <a:xfrm>
              <a:off x="7918011" y="6545454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 및 장애물 배치 범위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603AB98-9621-9EC6-E59F-0496CC631D21}"/>
                </a:ext>
              </a:extLst>
            </p:cNvPr>
            <p:cNvGrpSpPr/>
            <p:nvPr/>
          </p:nvGrpSpPr>
          <p:grpSpPr>
            <a:xfrm>
              <a:off x="7807784" y="3677744"/>
              <a:ext cx="2873782" cy="2862414"/>
              <a:chOff x="7807784" y="3677744"/>
              <a:chExt cx="2873782" cy="2862414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972DE09-F7FB-D099-A7F7-BBFED4E4E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7818177" y="3677744"/>
                <a:ext cx="2857808" cy="2862414"/>
              </a:xfrm>
              <a:prstGeom prst="rect">
                <a:avLst/>
              </a:prstGeom>
            </p:spPr>
          </p:pic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60966A45-B534-34C6-E6AE-9D9B115A54AD}"/>
                  </a:ext>
                </a:extLst>
              </p:cNvPr>
              <p:cNvSpPr/>
              <p:nvPr/>
            </p:nvSpPr>
            <p:spPr>
              <a:xfrm rot="5400000">
                <a:off x="7819695" y="3670782"/>
                <a:ext cx="2849959" cy="2873782"/>
              </a:xfrm>
              <a:custGeom>
                <a:avLst/>
                <a:gdLst>
                  <a:gd name="connsiteX0" fmla="*/ 1871901 w 2849959"/>
                  <a:gd name="connsiteY0" fmla="*/ 2873267 h 2873782"/>
                  <a:gd name="connsiteX1" fmla="*/ 1871901 w 2849959"/>
                  <a:gd name="connsiteY1" fmla="*/ 2539375 h 2873782"/>
                  <a:gd name="connsiteX2" fmla="*/ 2849959 w 2849959"/>
                  <a:gd name="connsiteY2" fmla="*/ 2539375 h 2873782"/>
                  <a:gd name="connsiteX3" fmla="*/ 2849959 w 2849959"/>
                  <a:gd name="connsiteY3" fmla="*/ 2873267 h 2873782"/>
                  <a:gd name="connsiteX4" fmla="*/ 1256276 w 2849959"/>
                  <a:gd name="connsiteY4" fmla="*/ 972374 h 2873782"/>
                  <a:gd name="connsiteX5" fmla="*/ 1256276 w 2849959"/>
                  <a:gd name="connsiteY5" fmla="*/ 637451 h 2873782"/>
                  <a:gd name="connsiteX6" fmla="*/ 1545935 w 2849959"/>
                  <a:gd name="connsiteY6" fmla="*/ 637451 h 2873782"/>
                  <a:gd name="connsiteX7" fmla="*/ 1545935 w 2849959"/>
                  <a:gd name="connsiteY7" fmla="*/ 0 h 2873782"/>
                  <a:gd name="connsiteX8" fmla="*/ 1879827 w 2849959"/>
                  <a:gd name="connsiteY8" fmla="*/ 0 h 2873782"/>
                  <a:gd name="connsiteX9" fmla="*/ 1879827 w 2849959"/>
                  <a:gd name="connsiteY9" fmla="*/ 10775 h 2873782"/>
                  <a:gd name="connsiteX10" fmla="*/ 2849959 w 2849959"/>
                  <a:gd name="connsiteY10" fmla="*/ 10775 h 2873782"/>
                  <a:gd name="connsiteX11" fmla="*/ 2849959 w 2849959"/>
                  <a:gd name="connsiteY11" fmla="*/ 344667 h 2873782"/>
                  <a:gd name="connsiteX12" fmla="*/ 1879827 w 2849959"/>
                  <a:gd name="connsiteY12" fmla="*/ 344667 h 2873782"/>
                  <a:gd name="connsiteX13" fmla="*/ 1879827 w 2849959"/>
                  <a:gd name="connsiteY13" fmla="*/ 637451 h 2873782"/>
                  <a:gd name="connsiteX14" fmla="*/ 1553864 w 2849959"/>
                  <a:gd name="connsiteY14" fmla="*/ 637451 h 2873782"/>
                  <a:gd name="connsiteX15" fmla="*/ 1553864 w 2849959"/>
                  <a:gd name="connsiteY15" fmla="*/ 972374 h 2873782"/>
                  <a:gd name="connsiteX16" fmla="*/ 1256276 w 2849959"/>
                  <a:gd name="connsiteY16" fmla="*/ 2236901 h 2873782"/>
                  <a:gd name="connsiteX17" fmla="*/ 1256276 w 2849959"/>
                  <a:gd name="connsiteY17" fmla="*/ 1901978 h 2873782"/>
                  <a:gd name="connsiteX18" fmla="*/ 1538006 w 2849959"/>
                  <a:gd name="connsiteY18" fmla="*/ 1901978 h 2873782"/>
                  <a:gd name="connsiteX19" fmla="*/ 1538006 w 2849959"/>
                  <a:gd name="connsiteY19" fmla="*/ 977954 h 2873782"/>
                  <a:gd name="connsiteX20" fmla="*/ 1871898 w 2849959"/>
                  <a:gd name="connsiteY20" fmla="*/ 977954 h 2873782"/>
                  <a:gd name="connsiteX21" fmla="*/ 1871898 w 2849959"/>
                  <a:gd name="connsiteY21" fmla="*/ 1911259 h 2873782"/>
                  <a:gd name="connsiteX22" fmla="*/ 1553864 w 2849959"/>
                  <a:gd name="connsiteY22" fmla="*/ 1911259 h 2873782"/>
                  <a:gd name="connsiteX23" fmla="*/ 1553864 w 2849959"/>
                  <a:gd name="connsiteY23" fmla="*/ 2234045 h 2873782"/>
                  <a:gd name="connsiteX24" fmla="*/ 1871898 w 2849959"/>
                  <a:gd name="connsiteY24" fmla="*/ 2234045 h 2873782"/>
                  <a:gd name="connsiteX25" fmla="*/ 1871898 w 2849959"/>
                  <a:gd name="connsiteY25" fmla="*/ 2871496 h 2873782"/>
                  <a:gd name="connsiteX26" fmla="*/ 1538006 w 2849959"/>
                  <a:gd name="connsiteY26" fmla="*/ 2871496 h 2873782"/>
                  <a:gd name="connsiteX27" fmla="*/ 1538006 w 2849959"/>
                  <a:gd name="connsiteY27" fmla="*/ 2236901 h 2873782"/>
                  <a:gd name="connsiteX28" fmla="*/ 620788 w 2849959"/>
                  <a:gd name="connsiteY28" fmla="*/ 967238 h 2873782"/>
                  <a:gd name="connsiteX29" fmla="*/ 620788 w 2849959"/>
                  <a:gd name="connsiteY29" fmla="*/ 632315 h 2873782"/>
                  <a:gd name="connsiteX30" fmla="*/ 906716 w 2849959"/>
                  <a:gd name="connsiteY30" fmla="*/ 632315 h 2873782"/>
                  <a:gd name="connsiteX31" fmla="*/ 906716 w 2849959"/>
                  <a:gd name="connsiteY31" fmla="*/ 334923 h 2873782"/>
                  <a:gd name="connsiteX32" fmla="*/ 620788 w 2849959"/>
                  <a:gd name="connsiteY32" fmla="*/ 334923 h 2873782"/>
                  <a:gd name="connsiteX33" fmla="*/ 620788 w 2849959"/>
                  <a:gd name="connsiteY33" fmla="*/ 0 h 2873782"/>
                  <a:gd name="connsiteX34" fmla="*/ 906716 w 2849959"/>
                  <a:gd name="connsiteY34" fmla="*/ 0 h 2873782"/>
                  <a:gd name="connsiteX35" fmla="*/ 918376 w 2849959"/>
                  <a:gd name="connsiteY35" fmla="*/ 0 h 2873782"/>
                  <a:gd name="connsiteX36" fmla="*/ 1240608 w 2849959"/>
                  <a:gd name="connsiteY36" fmla="*/ 0 h 2873782"/>
                  <a:gd name="connsiteX37" fmla="*/ 1240608 w 2849959"/>
                  <a:gd name="connsiteY37" fmla="*/ 637451 h 2873782"/>
                  <a:gd name="connsiteX38" fmla="*/ 918376 w 2849959"/>
                  <a:gd name="connsiteY38" fmla="*/ 637451 h 2873782"/>
                  <a:gd name="connsiteX39" fmla="*/ 918376 w 2849959"/>
                  <a:gd name="connsiteY39" fmla="*/ 967238 h 2873782"/>
                  <a:gd name="connsiteX40" fmla="*/ 0 w 2849959"/>
                  <a:gd name="connsiteY40" fmla="*/ 954491 h 2873782"/>
                  <a:gd name="connsiteX41" fmla="*/ 0 w 2849959"/>
                  <a:gd name="connsiteY41" fmla="*/ 619568 h 2873782"/>
                  <a:gd name="connsiteX42" fmla="*/ 281600 w 2849959"/>
                  <a:gd name="connsiteY42" fmla="*/ 619568 h 2873782"/>
                  <a:gd name="connsiteX43" fmla="*/ 281600 w 2849959"/>
                  <a:gd name="connsiteY43" fmla="*/ 334923 h 2873782"/>
                  <a:gd name="connsiteX44" fmla="*/ 0 w 2849959"/>
                  <a:gd name="connsiteY44" fmla="*/ 334923 h 2873782"/>
                  <a:gd name="connsiteX45" fmla="*/ 0 w 2849959"/>
                  <a:gd name="connsiteY45" fmla="*/ 0 h 2873782"/>
                  <a:gd name="connsiteX46" fmla="*/ 281600 w 2849959"/>
                  <a:gd name="connsiteY46" fmla="*/ 0 h 2873782"/>
                  <a:gd name="connsiteX47" fmla="*/ 297588 w 2849959"/>
                  <a:gd name="connsiteY47" fmla="*/ 0 h 2873782"/>
                  <a:gd name="connsiteX48" fmla="*/ 615492 w 2849959"/>
                  <a:gd name="connsiteY48" fmla="*/ 0 h 2873782"/>
                  <a:gd name="connsiteX49" fmla="*/ 615492 w 2849959"/>
                  <a:gd name="connsiteY49" fmla="*/ 637451 h 2873782"/>
                  <a:gd name="connsiteX50" fmla="*/ 297588 w 2849959"/>
                  <a:gd name="connsiteY50" fmla="*/ 637451 h 2873782"/>
                  <a:gd name="connsiteX51" fmla="*/ 297588 w 2849959"/>
                  <a:gd name="connsiteY51" fmla="*/ 954491 h 2873782"/>
                  <a:gd name="connsiteX52" fmla="*/ 0 w 2849959"/>
                  <a:gd name="connsiteY52" fmla="*/ 1601947 h 2873782"/>
                  <a:gd name="connsiteX53" fmla="*/ 0 w 2849959"/>
                  <a:gd name="connsiteY53" fmla="*/ 1267024 h 2873782"/>
                  <a:gd name="connsiteX54" fmla="*/ 289533 w 2849959"/>
                  <a:gd name="connsiteY54" fmla="*/ 1267024 h 2873782"/>
                  <a:gd name="connsiteX55" fmla="*/ 289533 w 2849959"/>
                  <a:gd name="connsiteY55" fmla="*/ 977954 h 2873782"/>
                  <a:gd name="connsiteX56" fmla="*/ 623425 w 2849959"/>
                  <a:gd name="connsiteY56" fmla="*/ 977954 h 2873782"/>
                  <a:gd name="connsiteX57" fmla="*/ 623425 w 2849959"/>
                  <a:gd name="connsiteY57" fmla="*/ 1901978 h 2873782"/>
                  <a:gd name="connsiteX58" fmla="*/ 903187 w 2849959"/>
                  <a:gd name="connsiteY58" fmla="*/ 1901978 h 2873782"/>
                  <a:gd name="connsiteX59" fmla="*/ 903187 w 2849959"/>
                  <a:gd name="connsiteY59" fmla="*/ 977954 h 2873782"/>
                  <a:gd name="connsiteX60" fmla="*/ 1237079 w 2849959"/>
                  <a:gd name="connsiteY60" fmla="*/ 977954 h 2873782"/>
                  <a:gd name="connsiteX61" fmla="*/ 1237079 w 2849959"/>
                  <a:gd name="connsiteY61" fmla="*/ 1911259 h 2873782"/>
                  <a:gd name="connsiteX62" fmla="*/ 918376 w 2849959"/>
                  <a:gd name="connsiteY62" fmla="*/ 1911259 h 2873782"/>
                  <a:gd name="connsiteX63" fmla="*/ 918376 w 2849959"/>
                  <a:gd name="connsiteY63" fmla="*/ 2234045 h 2873782"/>
                  <a:gd name="connsiteX64" fmla="*/ 1240608 w 2849959"/>
                  <a:gd name="connsiteY64" fmla="*/ 2234045 h 2873782"/>
                  <a:gd name="connsiteX65" fmla="*/ 1240608 w 2849959"/>
                  <a:gd name="connsiteY65" fmla="*/ 2871496 h 2873782"/>
                  <a:gd name="connsiteX66" fmla="*/ 906716 w 2849959"/>
                  <a:gd name="connsiteY66" fmla="*/ 2871496 h 2873782"/>
                  <a:gd name="connsiteX67" fmla="*/ 906716 w 2849959"/>
                  <a:gd name="connsiteY67" fmla="*/ 2236901 h 2873782"/>
                  <a:gd name="connsiteX68" fmla="*/ 620788 w 2849959"/>
                  <a:gd name="connsiteY68" fmla="*/ 2236901 h 2873782"/>
                  <a:gd name="connsiteX69" fmla="*/ 620788 w 2849959"/>
                  <a:gd name="connsiteY69" fmla="*/ 1911259 h 2873782"/>
                  <a:gd name="connsiteX70" fmla="*/ 289533 w 2849959"/>
                  <a:gd name="connsiteY70" fmla="*/ 1911259 h 2873782"/>
                  <a:gd name="connsiteX71" fmla="*/ 289533 w 2849959"/>
                  <a:gd name="connsiteY71" fmla="*/ 1601947 h 2873782"/>
                  <a:gd name="connsiteX72" fmla="*/ 0 w 2849959"/>
                  <a:gd name="connsiteY72" fmla="*/ 2873782 h 2873782"/>
                  <a:gd name="connsiteX73" fmla="*/ 0 w 2849959"/>
                  <a:gd name="connsiteY73" fmla="*/ 2538859 h 2873782"/>
                  <a:gd name="connsiteX74" fmla="*/ 281600 w 2849959"/>
                  <a:gd name="connsiteY74" fmla="*/ 2538859 h 2873782"/>
                  <a:gd name="connsiteX75" fmla="*/ 281600 w 2849959"/>
                  <a:gd name="connsiteY75" fmla="*/ 2255378 h 2873782"/>
                  <a:gd name="connsiteX76" fmla="*/ 0 w 2849959"/>
                  <a:gd name="connsiteY76" fmla="*/ 2255378 h 2873782"/>
                  <a:gd name="connsiteX77" fmla="*/ 0 w 2849959"/>
                  <a:gd name="connsiteY77" fmla="*/ 1920455 h 2873782"/>
                  <a:gd name="connsiteX78" fmla="*/ 297588 w 2849959"/>
                  <a:gd name="connsiteY78" fmla="*/ 1920455 h 2873782"/>
                  <a:gd name="connsiteX79" fmla="*/ 297588 w 2849959"/>
                  <a:gd name="connsiteY79" fmla="*/ 2234045 h 2873782"/>
                  <a:gd name="connsiteX80" fmla="*/ 615492 w 2849959"/>
                  <a:gd name="connsiteY80" fmla="*/ 2234045 h 2873782"/>
                  <a:gd name="connsiteX81" fmla="*/ 615492 w 2849959"/>
                  <a:gd name="connsiteY81" fmla="*/ 2871496 h 2873782"/>
                  <a:gd name="connsiteX82" fmla="*/ 297588 w 2849959"/>
                  <a:gd name="connsiteY82" fmla="*/ 2871496 h 2873782"/>
                  <a:gd name="connsiteX83" fmla="*/ 297588 w 2849959"/>
                  <a:gd name="connsiteY83" fmla="*/ 2873782 h 287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849959" h="2873782">
                    <a:moveTo>
                      <a:pt x="1871901" y="2873267"/>
                    </a:moveTo>
                    <a:lnTo>
                      <a:pt x="1871901" y="2539375"/>
                    </a:lnTo>
                    <a:lnTo>
                      <a:pt x="2849959" y="2539375"/>
                    </a:lnTo>
                    <a:lnTo>
                      <a:pt x="2849959" y="2873267"/>
                    </a:lnTo>
                    <a:close/>
                    <a:moveTo>
                      <a:pt x="1256276" y="972374"/>
                    </a:moveTo>
                    <a:lnTo>
                      <a:pt x="1256276" y="637451"/>
                    </a:lnTo>
                    <a:lnTo>
                      <a:pt x="1545935" y="637451"/>
                    </a:lnTo>
                    <a:lnTo>
                      <a:pt x="1545935" y="0"/>
                    </a:lnTo>
                    <a:lnTo>
                      <a:pt x="1879827" y="0"/>
                    </a:lnTo>
                    <a:lnTo>
                      <a:pt x="1879827" y="10775"/>
                    </a:lnTo>
                    <a:lnTo>
                      <a:pt x="2849959" y="10775"/>
                    </a:lnTo>
                    <a:lnTo>
                      <a:pt x="2849959" y="344667"/>
                    </a:lnTo>
                    <a:lnTo>
                      <a:pt x="1879827" y="344667"/>
                    </a:lnTo>
                    <a:lnTo>
                      <a:pt x="1879827" y="637451"/>
                    </a:lnTo>
                    <a:lnTo>
                      <a:pt x="1553864" y="637451"/>
                    </a:lnTo>
                    <a:lnTo>
                      <a:pt x="1553864" y="972374"/>
                    </a:lnTo>
                    <a:close/>
                    <a:moveTo>
                      <a:pt x="1256276" y="2236901"/>
                    </a:moveTo>
                    <a:lnTo>
                      <a:pt x="1256276" y="1901978"/>
                    </a:lnTo>
                    <a:lnTo>
                      <a:pt x="1538006" y="1901978"/>
                    </a:lnTo>
                    <a:lnTo>
                      <a:pt x="1538006" y="977954"/>
                    </a:lnTo>
                    <a:lnTo>
                      <a:pt x="1871898" y="977954"/>
                    </a:lnTo>
                    <a:lnTo>
                      <a:pt x="1871898" y="1911259"/>
                    </a:lnTo>
                    <a:lnTo>
                      <a:pt x="1553864" y="1911259"/>
                    </a:lnTo>
                    <a:lnTo>
                      <a:pt x="1553864" y="2234045"/>
                    </a:lnTo>
                    <a:lnTo>
                      <a:pt x="1871898" y="2234045"/>
                    </a:lnTo>
                    <a:lnTo>
                      <a:pt x="1871898" y="2871496"/>
                    </a:lnTo>
                    <a:lnTo>
                      <a:pt x="1538006" y="2871496"/>
                    </a:lnTo>
                    <a:lnTo>
                      <a:pt x="1538006" y="2236901"/>
                    </a:lnTo>
                    <a:close/>
                    <a:moveTo>
                      <a:pt x="620788" y="967238"/>
                    </a:moveTo>
                    <a:lnTo>
                      <a:pt x="620788" y="632315"/>
                    </a:lnTo>
                    <a:lnTo>
                      <a:pt x="906716" y="632315"/>
                    </a:lnTo>
                    <a:lnTo>
                      <a:pt x="906716" y="334923"/>
                    </a:lnTo>
                    <a:lnTo>
                      <a:pt x="620788" y="334923"/>
                    </a:lnTo>
                    <a:lnTo>
                      <a:pt x="620788" y="0"/>
                    </a:lnTo>
                    <a:lnTo>
                      <a:pt x="906716" y="0"/>
                    </a:lnTo>
                    <a:lnTo>
                      <a:pt x="918376" y="0"/>
                    </a:lnTo>
                    <a:lnTo>
                      <a:pt x="1240608" y="0"/>
                    </a:lnTo>
                    <a:lnTo>
                      <a:pt x="1240608" y="637451"/>
                    </a:lnTo>
                    <a:lnTo>
                      <a:pt x="918376" y="637451"/>
                    </a:lnTo>
                    <a:lnTo>
                      <a:pt x="918376" y="967238"/>
                    </a:lnTo>
                    <a:close/>
                    <a:moveTo>
                      <a:pt x="0" y="954491"/>
                    </a:moveTo>
                    <a:lnTo>
                      <a:pt x="0" y="619568"/>
                    </a:lnTo>
                    <a:lnTo>
                      <a:pt x="281600" y="619568"/>
                    </a:lnTo>
                    <a:lnTo>
                      <a:pt x="281600" y="334923"/>
                    </a:lnTo>
                    <a:lnTo>
                      <a:pt x="0" y="334923"/>
                    </a:lnTo>
                    <a:lnTo>
                      <a:pt x="0" y="0"/>
                    </a:lnTo>
                    <a:lnTo>
                      <a:pt x="281600" y="0"/>
                    </a:lnTo>
                    <a:lnTo>
                      <a:pt x="297588" y="0"/>
                    </a:lnTo>
                    <a:lnTo>
                      <a:pt x="615492" y="0"/>
                    </a:lnTo>
                    <a:lnTo>
                      <a:pt x="615492" y="637451"/>
                    </a:lnTo>
                    <a:lnTo>
                      <a:pt x="297588" y="637451"/>
                    </a:lnTo>
                    <a:lnTo>
                      <a:pt x="297588" y="954491"/>
                    </a:lnTo>
                    <a:close/>
                    <a:moveTo>
                      <a:pt x="0" y="1601947"/>
                    </a:moveTo>
                    <a:lnTo>
                      <a:pt x="0" y="1267024"/>
                    </a:lnTo>
                    <a:lnTo>
                      <a:pt x="289533" y="1267024"/>
                    </a:lnTo>
                    <a:lnTo>
                      <a:pt x="289533" y="977954"/>
                    </a:lnTo>
                    <a:lnTo>
                      <a:pt x="623425" y="977954"/>
                    </a:lnTo>
                    <a:lnTo>
                      <a:pt x="623425" y="1901978"/>
                    </a:lnTo>
                    <a:lnTo>
                      <a:pt x="903187" y="1901978"/>
                    </a:lnTo>
                    <a:lnTo>
                      <a:pt x="903187" y="977954"/>
                    </a:lnTo>
                    <a:lnTo>
                      <a:pt x="1237079" y="977954"/>
                    </a:lnTo>
                    <a:lnTo>
                      <a:pt x="1237079" y="1911259"/>
                    </a:lnTo>
                    <a:lnTo>
                      <a:pt x="918376" y="1911259"/>
                    </a:lnTo>
                    <a:lnTo>
                      <a:pt x="918376" y="2234045"/>
                    </a:lnTo>
                    <a:lnTo>
                      <a:pt x="1240608" y="2234045"/>
                    </a:lnTo>
                    <a:lnTo>
                      <a:pt x="1240608" y="2871496"/>
                    </a:lnTo>
                    <a:lnTo>
                      <a:pt x="906716" y="2871496"/>
                    </a:lnTo>
                    <a:lnTo>
                      <a:pt x="906716" y="2236901"/>
                    </a:lnTo>
                    <a:lnTo>
                      <a:pt x="620788" y="2236901"/>
                    </a:lnTo>
                    <a:lnTo>
                      <a:pt x="620788" y="1911259"/>
                    </a:lnTo>
                    <a:lnTo>
                      <a:pt x="289533" y="1911259"/>
                    </a:lnTo>
                    <a:lnTo>
                      <a:pt x="289533" y="1601947"/>
                    </a:lnTo>
                    <a:close/>
                    <a:moveTo>
                      <a:pt x="0" y="2873782"/>
                    </a:moveTo>
                    <a:lnTo>
                      <a:pt x="0" y="2538859"/>
                    </a:lnTo>
                    <a:lnTo>
                      <a:pt x="281600" y="2538859"/>
                    </a:lnTo>
                    <a:lnTo>
                      <a:pt x="281600" y="2255378"/>
                    </a:lnTo>
                    <a:lnTo>
                      <a:pt x="0" y="2255378"/>
                    </a:lnTo>
                    <a:lnTo>
                      <a:pt x="0" y="1920455"/>
                    </a:lnTo>
                    <a:lnTo>
                      <a:pt x="297588" y="1920455"/>
                    </a:lnTo>
                    <a:lnTo>
                      <a:pt x="297588" y="2234045"/>
                    </a:lnTo>
                    <a:lnTo>
                      <a:pt x="615492" y="2234045"/>
                    </a:lnTo>
                    <a:lnTo>
                      <a:pt x="615492" y="2871496"/>
                    </a:lnTo>
                    <a:lnTo>
                      <a:pt x="297588" y="2871496"/>
                    </a:lnTo>
                    <a:lnTo>
                      <a:pt x="297588" y="2873782"/>
                    </a:lnTo>
                    <a:close/>
                  </a:path>
                </a:pathLst>
              </a:custGeom>
              <a:solidFill>
                <a:srgbClr val="FF6B6B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64778698-F3CF-9F2A-9F26-BE0611A36FDC}"/>
                  </a:ext>
                </a:extLst>
              </p:cNvPr>
              <p:cNvSpPr/>
              <p:nvPr/>
            </p:nvSpPr>
            <p:spPr>
              <a:xfrm>
                <a:off x="8148286" y="3677744"/>
                <a:ext cx="351710" cy="2862414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9A07E68-EAA6-23B0-07C0-9468FB5D0D02}"/>
                  </a:ext>
                </a:extLst>
              </p:cNvPr>
              <p:cNvSpPr/>
              <p:nvPr/>
            </p:nvSpPr>
            <p:spPr>
              <a:xfrm>
                <a:off x="9986938" y="3677744"/>
                <a:ext cx="360186" cy="2862414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996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5514-E6C5-D03D-5863-1DAF38D1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F40C01E-0007-FB94-796D-77B5D71E1E25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DECCCC9C-C52A-B213-CC97-8B772C0B3866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비교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566592-CA6E-796A-2A18-A1FF31DD2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049380"/>
              </p:ext>
            </p:extLst>
          </p:nvPr>
        </p:nvGraphicFramePr>
        <p:xfrm>
          <a:off x="410495" y="1262686"/>
          <a:ext cx="11476704" cy="156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53">
                  <a:extLst>
                    <a:ext uri="{9D8B030D-6E8A-4147-A177-3AD203B41FA5}">
                      <a16:colId xmlns:a16="http://schemas.microsoft.com/office/drawing/2014/main" val="2356494975"/>
                    </a:ext>
                  </a:extLst>
                </a:gridCol>
                <a:gridCol w="810093">
                  <a:extLst>
                    <a:ext uri="{9D8B030D-6E8A-4147-A177-3AD203B41FA5}">
                      <a16:colId xmlns:a16="http://schemas.microsoft.com/office/drawing/2014/main" val="736868951"/>
                    </a:ext>
                  </a:extLst>
                </a:gridCol>
                <a:gridCol w="1334273">
                  <a:extLst>
                    <a:ext uri="{9D8B030D-6E8A-4147-A177-3AD203B41FA5}">
                      <a16:colId xmlns:a16="http://schemas.microsoft.com/office/drawing/2014/main" val="4206500000"/>
                    </a:ext>
                  </a:extLst>
                </a:gridCol>
                <a:gridCol w="755635">
                  <a:extLst>
                    <a:ext uri="{9D8B030D-6E8A-4147-A177-3AD203B41FA5}">
                      <a16:colId xmlns:a16="http://schemas.microsoft.com/office/drawing/2014/main" val="3359425872"/>
                    </a:ext>
                  </a:extLst>
                </a:gridCol>
                <a:gridCol w="1027935">
                  <a:extLst>
                    <a:ext uri="{9D8B030D-6E8A-4147-A177-3AD203B41FA5}">
                      <a16:colId xmlns:a16="http://schemas.microsoft.com/office/drawing/2014/main" val="3092876694"/>
                    </a:ext>
                  </a:extLst>
                </a:gridCol>
                <a:gridCol w="1007512">
                  <a:extLst>
                    <a:ext uri="{9D8B030D-6E8A-4147-A177-3AD203B41FA5}">
                      <a16:colId xmlns:a16="http://schemas.microsoft.com/office/drawing/2014/main" val="2531787174"/>
                    </a:ext>
                  </a:extLst>
                </a:gridCol>
                <a:gridCol w="1130047">
                  <a:extLst>
                    <a:ext uri="{9D8B030D-6E8A-4147-A177-3AD203B41FA5}">
                      <a16:colId xmlns:a16="http://schemas.microsoft.com/office/drawing/2014/main" val="3705406632"/>
                    </a:ext>
                  </a:extLst>
                </a:gridCol>
                <a:gridCol w="1109625">
                  <a:extLst>
                    <a:ext uri="{9D8B030D-6E8A-4147-A177-3AD203B41FA5}">
                      <a16:colId xmlns:a16="http://schemas.microsoft.com/office/drawing/2014/main" val="3285791639"/>
                    </a:ext>
                  </a:extLst>
                </a:gridCol>
                <a:gridCol w="966668">
                  <a:extLst>
                    <a:ext uri="{9D8B030D-6E8A-4147-A177-3AD203B41FA5}">
                      <a16:colId xmlns:a16="http://schemas.microsoft.com/office/drawing/2014/main" val="550038472"/>
                    </a:ext>
                  </a:extLst>
                </a:gridCol>
                <a:gridCol w="1422539">
                  <a:extLst>
                    <a:ext uri="{9D8B030D-6E8A-4147-A177-3AD203B41FA5}">
                      <a16:colId xmlns:a16="http://schemas.microsoft.com/office/drawing/2014/main" val="504821030"/>
                    </a:ext>
                  </a:extLst>
                </a:gridCol>
                <a:gridCol w="1089424">
                  <a:extLst>
                    <a:ext uri="{9D8B030D-6E8A-4147-A177-3AD203B41FA5}">
                      <a16:colId xmlns:a16="http://schemas.microsoft.com/office/drawing/2014/main" val="3733219407"/>
                    </a:ext>
                  </a:extLst>
                </a:gridCol>
              </a:tblGrid>
              <a:tr h="341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일반블록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환경요소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장애물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장애물 배치 </a:t>
                      </a:r>
                      <a:endParaRPr lang="en-US" altLang="ko-KR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클리어 목표 배치 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7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10.8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52.25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4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233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7.7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21.65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706691"/>
                  </a:ext>
                </a:extLst>
              </a:tr>
              <a:tr h="305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235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47.5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485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812805-24FE-202C-0896-6DAB7E4CF5D7}"/>
              </a:ext>
            </a:extLst>
          </p:cNvPr>
          <p:cNvSpPr txBox="1"/>
          <p:nvPr/>
        </p:nvSpPr>
        <p:spPr>
          <a:xfrm>
            <a:off x="343669" y="925237"/>
            <a:ext cx="179408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비교 내용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32F571-EDFC-ACC9-6C6F-73381A866429}"/>
              </a:ext>
            </a:extLst>
          </p:cNvPr>
          <p:cNvGrpSpPr/>
          <p:nvPr/>
        </p:nvGrpSpPr>
        <p:grpSpPr>
          <a:xfrm>
            <a:off x="72421" y="3031737"/>
            <a:ext cx="5238935" cy="2708435"/>
            <a:chOff x="63077" y="2062210"/>
            <a:chExt cx="5238935" cy="270843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0FB75F-3930-90B0-95FA-8D3A8C089832}"/>
                </a:ext>
              </a:extLst>
            </p:cNvPr>
            <p:cNvSpPr txBox="1"/>
            <p:nvPr/>
          </p:nvSpPr>
          <p:spPr>
            <a:xfrm>
              <a:off x="334325" y="2062210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비교 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14B16D-5834-9C77-2BCC-AA0156595103}"/>
                </a:ext>
              </a:extLst>
            </p:cNvPr>
            <p:cNvSpPr txBox="1"/>
            <p:nvPr/>
          </p:nvSpPr>
          <p:spPr>
            <a:xfrm>
              <a:off x="63077" y="2369987"/>
              <a:ext cx="20457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요소 정보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80FC7A-C663-3CDB-A4DE-6EF6CE0640A2}"/>
                </a:ext>
              </a:extLst>
            </p:cNvPr>
            <p:cNvSpPr txBox="1"/>
            <p:nvPr/>
          </p:nvSpPr>
          <p:spPr>
            <a:xfrm>
              <a:off x="63077" y="2646986"/>
              <a:ext cx="39116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석판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동물 석판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동물 석판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동물 석판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954EA7-49F1-8887-D810-85B568E597DD}"/>
                </a:ext>
              </a:extLst>
            </p:cNvPr>
            <p:cNvSpPr txBox="1"/>
            <p:nvPr/>
          </p:nvSpPr>
          <p:spPr>
            <a:xfrm>
              <a:off x="63077" y="3293317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정보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1CF62-8613-C3A8-C286-A0FDDF929507}"/>
                </a:ext>
              </a:extLst>
            </p:cNvPr>
            <p:cNvSpPr txBox="1"/>
            <p:nvPr/>
          </p:nvSpPr>
          <p:spPr>
            <a:xfrm>
              <a:off x="63077" y="3570316"/>
              <a:ext cx="523893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C13129-F9D9-6AE1-AAE4-521BDDAE96AF}"/>
                </a:ext>
              </a:extLst>
            </p:cNvPr>
            <p:cNvSpPr txBox="1"/>
            <p:nvPr/>
          </p:nvSpPr>
          <p:spPr>
            <a:xfrm>
              <a:off x="63077" y="4216647"/>
              <a:ext cx="153599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정보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C41623-F160-17B5-B6AD-B5E101534B49}"/>
                </a:ext>
              </a:extLst>
            </p:cNvPr>
            <p:cNvSpPr txBox="1"/>
            <p:nvPr/>
          </p:nvSpPr>
          <p:spPr>
            <a:xfrm>
              <a:off x="63077" y="4493646"/>
              <a:ext cx="248337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 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08C0E4-7D4A-3058-AA46-515ED658912E}"/>
              </a:ext>
            </a:extLst>
          </p:cNvPr>
          <p:cNvGrpSpPr/>
          <p:nvPr/>
        </p:nvGrpSpPr>
        <p:grpSpPr>
          <a:xfrm>
            <a:off x="5642641" y="3031737"/>
            <a:ext cx="6478055" cy="3077767"/>
            <a:chOff x="63077" y="2062210"/>
            <a:chExt cx="6478055" cy="30777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E4789B-C141-6E73-F1F3-F2D02B7BED43}"/>
                </a:ext>
              </a:extLst>
            </p:cNvPr>
            <p:cNvSpPr txBox="1"/>
            <p:nvPr/>
          </p:nvSpPr>
          <p:spPr>
            <a:xfrm>
              <a:off x="334325" y="2062210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비교 결과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7F9CAD-0703-82BA-A14B-002EE4025CDA}"/>
                </a:ext>
              </a:extLst>
            </p:cNvPr>
            <p:cNvSpPr txBox="1"/>
            <p:nvPr/>
          </p:nvSpPr>
          <p:spPr>
            <a:xfrm>
              <a:off x="63077" y="2369987"/>
              <a:ext cx="17203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정보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18E198-6916-E4EC-C6CB-067E3AA5C029}"/>
                </a:ext>
              </a:extLst>
            </p:cNvPr>
            <p:cNvSpPr txBox="1"/>
            <p:nvPr/>
          </p:nvSpPr>
          <p:spPr>
            <a:xfrm>
              <a:off x="63077" y="2646986"/>
              <a:ext cx="647805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목표는 동일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하지만 요소의 다양성으로는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배치 난이도는 스테이지 중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등과 목표 값의 비교 시 석판 파괴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16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 차이 발생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이는 난이도 상승으로 이어짐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E64DFC-64CA-6CA4-5896-C8D5B7B1B547}"/>
                </a:ext>
              </a:extLst>
            </p:cNvPr>
            <p:cNvSpPr txBox="1"/>
            <p:nvPr/>
          </p:nvSpPr>
          <p:spPr>
            <a:xfrm>
              <a:off x="63077" y="3293317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정보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4DD88-E99D-BBD1-2B8B-C339B924EA4A}"/>
                </a:ext>
              </a:extLst>
            </p:cNvPr>
            <p:cNvSpPr txBox="1"/>
            <p:nvPr/>
          </p:nvSpPr>
          <p:spPr>
            <a:xfrm>
              <a:off x="63077" y="3570316"/>
              <a:ext cx="442300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다양성은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배치 난이도 또한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20.5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점으로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기존 스테이지 보다 다양한 장애물을 더 어렵게 배치하였음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F6F7FA-EF39-CB29-8024-1D40AC9E9972}"/>
                </a:ext>
              </a:extLst>
            </p:cNvPr>
            <p:cNvSpPr txBox="1"/>
            <p:nvPr/>
          </p:nvSpPr>
          <p:spPr>
            <a:xfrm>
              <a:off x="63077" y="4216647"/>
              <a:ext cx="92845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결론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54E0E9-2D2C-BEF8-17C2-5FC5C0F22A1F}"/>
                </a:ext>
              </a:extLst>
            </p:cNvPr>
            <p:cNvSpPr txBox="1"/>
            <p:nvPr/>
          </p:nvSpPr>
          <p:spPr>
            <a:xfrm>
              <a:off x="63077" y="4493646"/>
              <a:ext cx="608532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스테이지보다 더 다양한 장애물과 클리어 목표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점수 합은 각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63.05 / 29.35 / 68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스테이지가 가장 어려움이 확인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스테이지가 어려움 난이도의 스테이지에 갈만한 난이도인 것을 확인 가능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653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7293-4569-8AA7-839A-8FD94C84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CB05A8-1C61-858B-7F21-29690032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695668" y="4004516"/>
            <a:ext cx="6684552" cy="285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4EC9E-C0EF-9CBF-8DAD-D0FD54AB2D5A}"/>
              </a:ext>
            </a:extLst>
          </p:cNvPr>
          <p:cNvSpPr txBox="1"/>
          <p:nvPr/>
        </p:nvSpPr>
        <p:spPr>
          <a:xfrm>
            <a:off x="3089862" y="2019949"/>
            <a:ext cx="589616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THANK YOU!</a:t>
            </a:r>
            <a:endParaRPr lang="ko-KR" altLang="en-US" sz="7200" dirty="0">
              <a:solidFill>
                <a:srgbClr val="004B3E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73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A5370915-6407-621B-3FAF-6BEB6DD79A6B}"/>
              </a:ext>
            </a:extLst>
          </p:cNvPr>
          <p:cNvSpPr txBox="1"/>
          <p:nvPr/>
        </p:nvSpPr>
        <p:spPr>
          <a:xfrm>
            <a:off x="2419489" y="4956106"/>
            <a:ext cx="7353022" cy="702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1~235 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스테이지의 데이터를 분석하여 스테이지를 구성하는 레벨디자인 요소를 분석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235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스테이지를 레벨디자인 요소를 활용하여 구체적으로 분석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9488F8-1448-DB78-FC52-5F7FAD4FE20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8FB814-B810-5B43-3006-BD0D477CBD3E}"/>
              </a:ext>
            </a:extLst>
          </p:cNvPr>
          <p:cNvGrpSpPr/>
          <p:nvPr/>
        </p:nvGrpSpPr>
        <p:grpSpPr>
          <a:xfrm>
            <a:off x="1737548" y="1199202"/>
            <a:ext cx="8716906" cy="3575812"/>
            <a:chOff x="324833" y="1773339"/>
            <a:chExt cx="5917705" cy="2427537"/>
          </a:xfrm>
        </p:grpSpPr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06CC23C6-E735-779B-9374-4EFF80F807B6}"/>
                </a:ext>
              </a:extLst>
            </p:cNvPr>
            <p:cNvSpPr txBox="1"/>
            <p:nvPr/>
          </p:nvSpPr>
          <p:spPr>
            <a:xfrm>
              <a:off x="1954342" y="3800766"/>
              <a:ext cx="2658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구글 스프레드 시트로 작성한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1~235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 분석 차트 </a:t>
              </a:r>
              <a:endPara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이미지 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5" name="그림 4">
              <a:hlinkClick r:id="rId3"/>
              <a:extLst>
                <a:ext uri="{FF2B5EF4-FFF2-40B4-BE49-F238E27FC236}">
                  <a16:creationId xmlns:a16="http://schemas.microsoft.com/office/drawing/2014/main" id="{0469714E-89C3-1512-B62F-DFD6CC50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833" y="1773339"/>
              <a:ext cx="5917705" cy="2027427"/>
            </a:xfrm>
            <a:prstGeom prst="rect">
              <a:avLst/>
            </a:prstGeom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BF6C1-4693-9835-8C12-3173332DA44D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8A6472-F7D2-A49F-A524-5B20BC5D92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62675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Treenod(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기존 포코팡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접근성이 좋은 그래픽 스타일을 제공 </a:t>
            </a:r>
            <a:endParaRPr lang="en-US" altLang="ko-KR" sz="1200" b="1" noProof="0" dirty="0">
              <a:solidFill>
                <a:srgbClr val="7F7B7B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매치로 인해 파괴되는 블록들을 통해 느낄 수 있는 타격감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F578025-A716-10F0-CF75-6D55F93B429E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EC53-F552-A58B-2D52-22B1C47B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6655D1-CB99-3EAD-DAB9-0DCE5C8EAFD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1B7630F-60AB-C226-0F38-5A5A7D1A1B0A}"/>
              </a:ext>
            </a:extLst>
          </p:cNvPr>
          <p:cNvSpPr txBox="1"/>
          <p:nvPr/>
        </p:nvSpPr>
        <p:spPr>
          <a:xfrm>
            <a:off x="-1" y="95250"/>
            <a:ext cx="16287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인게임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 descr="스크린샷,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C184FC-66CB-54DC-E4DB-8C943AAF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0" y="695472"/>
            <a:ext cx="2724925" cy="58970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B9C53-F686-FAA6-A90D-5B206A84345C}"/>
              </a:ext>
            </a:extLst>
          </p:cNvPr>
          <p:cNvSpPr/>
          <p:nvPr/>
        </p:nvSpPr>
        <p:spPr>
          <a:xfrm>
            <a:off x="2217805" y="1917323"/>
            <a:ext cx="671170" cy="434975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250D2-C184-7FB7-F6AB-42D62FC0454C}"/>
              </a:ext>
            </a:extLst>
          </p:cNvPr>
          <p:cNvSpPr/>
          <p:nvPr/>
        </p:nvSpPr>
        <p:spPr>
          <a:xfrm>
            <a:off x="884078" y="1806888"/>
            <a:ext cx="514352" cy="381164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CC6BB-FD53-7BFB-31AA-B198B85F51AF}"/>
              </a:ext>
            </a:extLst>
          </p:cNvPr>
          <p:cNvSpPr/>
          <p:nvPr/>
        </p:nvSpPr>
        <p:spPr>
          <a:xfrm>
            <a:off x="1219200" y="2625872"/>
            <a:ext cx="659546" cy="590549"/>
          </a:xfrm>
          <a:prstGeom prst="rect">
            <a:avLst/>
          </a:prstGeom>
          <a:noFill/>
          <a:ln w="3810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CF0B88-56FC-4A29-97A1-1AB4643DC0BF}"/>
              </a:ext>
            </a:extLst>
          </p:cNvPr>
          <p:cNvSpPr/>
          <p:nvPr/>
        </p:nvSpPr>
        <p:spPr>
          <a:xfrm rot="5400000">
            <a:off x="1845439" y="3791548"/>
            <a:ext cx="285248" cy="26146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39974-38E2-4E36-392A-84D52D54EC90}"/>
              </a:ext>
            </a:extLst>
          </p:cNvPr>
          <p:cNvSpPr/>
          <p:nvPr/>
        </p:nvSpPr>
        <p:spPr>
          <a:xfrm>
            <a:off x="2132566" y="3442043"/>
            <a:ext cx="1162818" cy="645915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2434B3-0B2F-2FAA-8252-277997D378FB}"/>
              </a:ext>
            </a:extLst>
          </p:cNvPr>
          <p:cNvSpPr/>
          <p:nvPr/>
        </p:nvSpPr>
        <p:spPr>
          <a:xfrm>
            <a:off x="685535" y="2452967"/>
            <a:ext cx="2609849" cy="2924175"/>
          </a:xfrm>
          <a:prstGeom prst="rect">
            <a:avLst/>
          </a:prstGeom>
          <a:noFill/>
          <a:ln w="38100"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D16500-A1D0-3A99-3EDF-A51F7B4D476D}"/>
              </a:ext>
            </a:extLst>
          </p:cNvPr>
          <p:cNvSpPr/>
          <p:nvPr/>
        </p:nvSpPr>
        <p:spPr>
          <a:xfrm>
            <a:off x="685296" y="1661569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402F9E-7983-B97D-73B9-F0864611C164}"/>
              </a:ext>
            </a:extLst>
          </p:cNvPr>
          <p:cNvSpPr/>
          <p:nvPr/>
        </p:nvSpPr>
        <p:spPr>
          <a:xfrm>
            <a:off x="2059328" y="175433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C0790B-C80D-342A-4A82-8F96358E1745}"/>
              </a:ext>
            </a:extLst>
          </p:cNvPr>
          <p:cNvSpPr/>
          <p:nvPr/>
        </p:nvSpPr>
        <p:spPr>
          <a:xfrm>
            <a:off x="481960" y="233780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349672-1719-62DF-7FD6-D189EC9C9ADD}"/>
              </a:ext>
            </a:extLst>
          </p:cNvPr>
          <p:cNvSpPr/>
          <p:nvPr/>
        </p:nvSpPr>
        <p:spPr>
          <a:xfrm>
            <a:off x="1015625" y="251562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B903AA-CE20-4E07-95C4-C39D9FEABD69}"/>
              </a:ext>
            </a:extLst>
          </p:cNvPr>
          <p:cNvSpPr/>
          <p:nvPr/>
        </p:nvSpPr>
        <p:spPr>
          <a:xfrm>
            <a:off x="1933784" y="329894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93B0D1-03AB-DA17-C293-A06CE8C2A72E}"/>
              </a:ext>
            </a:extLst>
          </p:cNvPr>
          <p:cNvSpPr/>
          <p:nvPr/>
        </p:nvSpPr>
        <p:spPr>
          <a:xfrm>
            <a:off x="1835902" y="477071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ADA734-F999-C65E-C978-5D17FA4F4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014618"/>
              </p:ext>
            </p:extLst>
          </p:nvPr>
        </p:nvGraphicFramePr>
        <p:xfrm>
          <a:off x="3717580" y="961740"/>
          <a:ext cx="7841629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718">
                  <a:extLst>
                    <a:ext uri="{9D8B030D-6E8A-4147-A177-3AD203B41FA5}">
                      <a16:colId xmlns:a16="http://schemas.microsoft.com/office/drawing/2014/main" val="4028488071"/>
                    </a:ext>
                  </a:extLst>
                </a:gridCol>
                <a:gridCol w="1420967">
                  <a:extLst>
                    <a:ext uri="{9D8B030D-6E8A-4147-A177-3AD203B41FA5}">
                      <a16:colId xmlns:a16="http://schemas.microsoft.com/office/drawing/2014/main" val="3917191898"/>
                    </a:ext>
                  </a:extLst>
                </a:gridCol>
                <a:gridCol w="5764944">
                  <a:extLst>
                    <a:ext uri="{9D8B030D-6E8A-4147-A177-3AD203B41FA5}">
                      <a16:colId xmlns:a16="http://schemas.microsoft.com/office/drawing/2014/main" val="1050494830"/>
                    </a:ext>
                  </a:extLst>
                </a:gridCol>
              </a:tblGrid>
              <a:tr h="245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8249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스테이지에서 조작 가능한 횟수를 보여줌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조작 횟수가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 될 경우 게임 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789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스테이지의 스테이지 클리어 목표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장애물이나 특정 아이템 파괴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또는 특정 아이템 운반 등의 미션이 존재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개의 목표를 가짐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245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 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9X9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사이즈의 플레이 범위로 구멍과 땅 블록을 이용해 맵 디자인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플레이어는 해당 영역의 오브젝트들을 조작하여 게임을 플레이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영역에는 블록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특수 아이템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각종 장애물과 환경요소로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71880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플레이어가 조작하는 기본 요소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 조작할 시 이동횟수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블록을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 이상 조합하여 특수 아이템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벌 폭탄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화살 폭탄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…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등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으로 변경가능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3183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게임 클리어를 방해하는 요소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가능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여러 종류의 장애물이 존재하며 블록 조작 혹은 이동이 불가능하게 하는 효과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게임의 클리어 목표로도 사용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444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환경요소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맵 디자인에 사용되는 요소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ex)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동굴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구멍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요소로 맵을 분단하거나 진행 방향을 설정하는 등의 맵 디자인이 가능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불가능한 요소가 대부분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2030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스코어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buNone/>
                      </a:pP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장애물과 블록의 파괴 시 올라가는 점수의 총합을 보여주는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UI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통해 친구와의 경쟁이 가능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목표와 별도로 추가적인 달성 목표를 제공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최대치로 모을 경우에 대한 추가적인 보상을 제공하여 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반복적인 플레이 경험을 하도록 설계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62043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인게임 아이템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플레이로 생성되는 특수 아이템과는 별도의 아이템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이동횟수의 차감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없이 사용이 가능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아이템은 이벤트 혹은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‘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다이아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’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재화를 이용해 구매가 가능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085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626D8FD-4908-0F53-C8E9-9F0DED4A285A}"/>
              </a:ext>
            </a:extLst>
          </p:cNvPr>
          <p:cNvSpPr/>
          <p:nvPr/>
        </p:nvSpPr>
        <p:spPr>
          <a:xfrm>
            <a:off x="680040" y="5916647"/>
            <a:ext cx="1106230" cy="399056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5131FB-955A-298C-0383-C2EC5E7C4D95}"/>
              </a:ext>
            </a:extLst>
          </p:cNvPr>
          <p:cNvSpPr/>
          <p:nvPr/>
        </p:nvSpPr>
        <p:spPr>
          <a:xfrm>
            <a:off x="521563" y="5753657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97EFC8-F56D-7848-A624-14D7C7B775DA}"/>
              </a:ext>
            </a:extLst>
          </p:cNvPr>
          <p:cNvSpPr/>
          <p:nvPr/>
        </p:nvSpPr>
        <p:spPr>
          <a:xfrm>
            <a:off x="1882220" y="5925756"/>
            <a:ext cx="1413164" cy="389948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2A491D-08D9-6F23-F978-951170B61181}"/>
              </a:ext>
            </a:extLst>
          </p:cNvPr>
          <p:cNvSpPr/>
          <p:nvPr/>
        </p:nvSpPr>
        <p:spPr>
          <a:xfrm>
            <a:off x="3190099" y="5762766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0A2D96-6598-DB9A-FE9E-038B2B24998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44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77E63C-14FF-B800-93AA-98F8960A701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이동횟수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3772186" cy="769769"/>
            <a:chOff x="670560" y="1824834"/>
            <a:chExt cx="3772186" cy="769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2938"/>
              <a:ext cx="377218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조작 가능한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될 경우 게임오버가 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698987"/>
            <a:ext cx="4352474" cy="771308"/>
            <a:chOff x="660832" y="3010102"/>
            <a:chExt cx="4352474" cy="7713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19745"/>
              <a:ext cx="43524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레벨디자인의 스테이지 이동횟수를 줄이기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극단적으로 횟수를 줄인 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획득하게 하기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80EAC9-6626-E947-DC46-32317040B435}"/>
              </a:ext>
            </a:extLst>
          </p:cNvPr>
          <p:cNvGrpSpPr/>
          <p:nvPr/>
        </p:nvGrpSpPr>
        <p:grpSpPr>
          <a:xfrm>
            <a:off x="5669653" y="2748061"/>
            <a:ext cx="5600264" cy="3690043"/>
            <a:chOff x="5669653" y="2689655"/>
            <a:chExt cx="5600264" cy="3690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BE55B83-926A-2EAF-88A5-3E51CDEBA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3" y="2689655"/>
              <a:ext cx="5600264" cy="3459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">
              <a:extLst>
                <a:ext uri="{FF2B5EF4-FFF2-40B4-BE49-F238E27FC236}">
                  <a16:creationId xmlns:a16="http://schemas.microsoft.com/office/drawing/2014/main" id="{D0305DB4-BBB4-1508-E14B-1FF2825F9A2B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이동횟수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674536"/>
            <a:ext cx="5051383" cy="1667988"/>
            <a:chOff x="660832" y="3010102"/>
            <a:chExt cx="5051383" cy="16679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293095"/>
              <a:ext cx="5051383" cy="13849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스테이지에서의 횟수변화로 인한 플레이 방식 변화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횟수를 채워주는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요소와 조합을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우선순위 변경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적은 횟수로 클리어 못 할 경우 인게임아이템을 사용하도록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클리어를 위해 이동횟수를 어떻게 사용할지 고민하는 전략적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784D22-C665-92D6-C788-38A7AD8C94C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4C5E-D0A0-5716-1376-E3E450D0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3502BF9-C697-BEC2-CFDF-E8A874A021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2302A71-D82B-FBB7-5B3D-46AF8050C8B7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이동횟수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DCE87C-AB3A-2A2E-4998-AC43B26A2B5B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152B-7220-0DA3-BF4A-B8DA8BC7CE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0F22AFB-5862-5E58-39B9-C5CE1BEE7643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7B1D16-F83C-F4B8-FCBE-6D9F9B333F3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E057C2-B58E-DD4B-312E-2FDF16961441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4AE588-06EF-AC4E-035B-315014A137B4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9D3C07-AEBC-7D36-46AA-41E3A3EC4D89}"/>
              </a:ext>
            </a:extLst>
          </p:cNvPr>
          <p:cNvGrpSpPr/>
          <p:nvPr/>
        </p:nvGrpSpPr>
        <p:grpSpPr>
          <a:xfrm>
            <a:off x="609462" y="1724978"/>
            <a:ext cx="5283819" cy="4793153"/>
            <a:chOff x="670560" y="1824834"/>
            <a:chExt cx="5283819" cy="479315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349179-E0C7-7A32-73B7-6E61392E0876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075033-FB14-86D6-07E2-EC078C2176C7}"/>
                </a:ext>
              </a:extLst>
            </p:cNvPr>
            <p:cNvSpPr txBox="1"/>
            <p:nvPr/>
          </p:nvSpPr>
          <p:spPr>
            <a:xfrm>
              <a:off x="670560" y="4309663"/>
              <a:ext cx="5283819" cy="2308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단순계산으로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석판을 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개씩 파괴할 경우 클리어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땅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요소로 인해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경로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en-US" altLang="ko-KR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인해 기존 파괴 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회씩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또는 특수블록 사용으로 다량의 석판 파괴를 제외 시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이동횟수로 클리어 불가능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맵에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중앙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3X9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사이즈 안에 배치되어 파괴 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 파괴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조작으로 최소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최대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회의 이동횟수 획득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이를 통해 사과 파괴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&gt;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파괴 로 우선순위가 바뀌도록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851096-0DAE-C901-00CD-591FD0A09672}"/>
              </a:ext>
            </a:extLst>
          </p:cNvPr>
          <p:cNvSpPr txBox="1"/>
          <p:nvPr/>
        </p:nvSpPr>
        <p:spPr>
          <a:xfrm>
            <a:off x="6613218" y="6226283"/>
            <a:ext cx="164660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48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요소 배치 구역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 descr="스크린샷, 슬롯 머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780EE4-E9C2-70D6-66FC-D3593050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67" y="1505525"/>
            <a:ext cx="2166106" cy="468767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C53FB5-1A77-639A-F282-75453E45A8DE}"/>
              </a:ext>
            </a:extLst>
          </p:cNvPr>
          <p:cNvSpPr/>
          <p:nvPr/>
        </p:nvSpPr>
        <p:spPr>
          <a:xfrm>
            <a:off x="7105442" y="2918937"/>
            <a:ext cx="672932" cy="2103120"/>
          </a:xfrm>
          <a:prstGeom prst="rect">
            <a:avLst/>
          </a:prstGeom>
          <a:solidFill>
            <a:srgbClr val="F4B400">
              <a:alpha val="70000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121302-E9C8-0D1F-5229-5357101F52B0}"/>
              </a:ext>
            </a:extLst>
          </p:cNvPr>
          <p:cNvSpPr/>
          <p:nvPr/>
        </p:nvSpPr>
        <p:spPr>
          <a:xfrm>
            <a:off x="7299360" y="2909455"/>
            <a:ext cx="274321" cy="2103120"/>
          </a:xfrm>
          <a:prstGeom prst="rect">
            <a:avLst/>
          </a:pr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79994E1E-C17D-5E8E-27EC-B8B12E59504E}"/>
              </a:ext>
            </a:extLst>
          </p:cNvPr>
          <p:cNvSpPr/>
          <p:nvPr/>
        </p:nvSpPr>
        <p:spPr>
          <a:xfrm>
            <a:off x="7564546" y="2919283"/>
            <a:ext cx="275641" cy="2103120"/>
          </a:xfrm>
          <a:custGeom>
            <a:avLst/>
            <a:gdLst>
              <a:gd name="connsiteX0" fmla="*/ 178532 w 315693"/>
              <a:gd name="connsiteY0" fmla="*/ 0 h 2103120"/>
              <a:gd name="connsiteX1" fmla="*/ 315693 w 315693"/>
              <a:gd name="connsiteY1" fmla="*/ 0 h 2103120"/>
              <a:gd name="connsiteX2" fmla="*/ 315693 w 315693"/>
              <a:gd name="connsiteY2" fmla="*/ 2103120 h 2103120"/>
              <a:gd name="connsiteX3" fmla="*/ 178532 w 315693"/>
              <a:gd name="connsiteY3" fmla="*/ 2103120 h 2103120"/>
              <a:gd name="connsiteX4" fmla="*/ 178532 w 315693"/>
              <a:gd name="connsiteY4" fmla="*/ 1130918 h 2103120"/>
              <a:gd name="connsiteX5" fmla="*/ 0 w 315693"/>
              <a:gd name="connsiteY5" fmla="*/ 1130918 h 2103120"/>
              <a:gd name="connsiteX6" fmla="*/ 0 w 315693"/>
              <a:gd name="connsiteY6" fmla="*/ 939910 h 2103120"/>
              <a:gd name="connsiteX7" fmla="*/ 178532 w 315693"/>
              <a:gd name="connsiteY7" fmla="*/ 93991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178532" y="0"/>
                </a:moveTo>
                <a:lnTo>
                  <a:pt x="315693" y="0"/>
                </a:lnTo>
                <a:lnTo>
                  <a:pt x="315693" y="2103120"/>
                </a:lnTo>
                <a:lnTo>
                  <a:pt x="178532" y="2103120"/>
                </a:lnTo>
                <a:lnTo>
                  <a:pt x="178532" y="1130918"/>
                </a:lnTo>
                <a:lnTo>
                  <a:pt x="0" y="1130918"/>
                </a:lnTo>
                <a:lnTo>
                  <a:pt x="0" y="939910"/>
                </a:lnTo>
                <a:lnTo>
                  <a:pt x="178532" y="93991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E7BD72A5-167D-C9FB-4824-5D7CED9C99A4}"/>
              </a:ext>
            </a:extLst>
          </p:cNvPr>
          <p:cNvSpPr/>
          <p:nvPr/>
        </p:nvSpPr>
        <p:spPr>
          <a:xfrm>
            <a:off x="7002288" y="2909455"/>
            <a:ext cx="274321" cy="2103120"/>
          </a:xfrm>
          <a:custGeom>
            <a:avLst/>
            <a:gdLst>
              <a:gd name="connsiteX0" fmla="*/ 0 w 315693"/>
              <a:gd name="connsiteY0" fmla="*/ 0 h 2103120"/>
              <a:gd name="connsiteX1" fmla="*/ 137161 w 315693"/>
              <a:gd name="connsiteY1" fmla="*/ 0 h 2103120"/>
              <a:gd name="connsiteX2" fmla="*/ 137161 w 315693"/>
              <a:gd name="connsiteY2" fmla="*/ 939909 h 2103120"/>
              <a:gd name="connsiteX3" fmla="*/ 315693 w 315693"/>
              <a:gd name="connsiteY3" fmla="*/ 939909 h 2103120"/>
              <a:gd name="connsiteX4" fmla="*/ 315693 w 315693"/>
              <a:gd name="connsiteY4" fmla="*/ 1130917 h 2103120"/>
              <a:gd name="connsiteX5" fmla="*/ 137161 w 315693"/>
              <a:gd name="connsiteY5" fmla="*/ 1130917 h 2103120"/>
              <a:gd name="connsiteX6" fmla="*/ 137161 w 315693"/>
              <a:gd name="connsiteY6" fmla="*/ 2103120 h 2103120"/>
              <a:gd name="connsiteX7" fmla="*/ 0 w 315693"/>
              <a:gd name="connsiteY7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0" y="0"/>
                </a:moveTo>
                <a:lnTo>
                  <a:pt x="137161" y="0"/>
                </a:lnTo>
                <a:lnTo>
                  <a:pt x="137161" y="939909"/>
                </a:lnTo>
                <a:lnTo>
                  <a:pt x="315693" y="939909"/>
                </a:lnTo>
                <a:lnTo>
                  <a:pt x="315693" y="1130917"/>
                </a:lnTo>
                <a:lnTo>
                  <a:pt x="137161" y="1130917"/>
                </a:lnTo>
                <a:lnTo>
                  <a:pt x="137161" y="2103120"/>
                </a:lnTo>
                <a:lnTo>
                  <a:pt x="0" y="210312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4D109A6-886F-3507-B9F2-1DD43741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56" y="2016267"/>
            <a:ext cx="4314239" cy="219023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14906EB2-3EA7-BBB3-567A-8444EBEA83D9}"/>
              </a:ext>
            </a:extLst>
          </p:cNvPr>
          <p:cNvGrpSpPr/>
          <p:nvPr/>
        </p:nvGrpSpPr>
        <p:grpSpPr>
          <a:xfrm>
            <a:off x="8889138" y="1505525"/>
            <a:ext cx="2166106" cy="4966979"/>
            <a:chOff x="8889138" y="1505525"/>
            <a:chExt cx="2166106" cy="496697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2D4DC9-A0BD-90AB-DCF4-ED728A88E712}"/>
                </a:ext>
              </a:extLst>
            </p:cNvPr>
            <p:cNvSpPr txBox="1"/>
            <p:nvPr/>
          </p:nvSpPr>
          <p:spPr>
            <a:xfrm>
              <a:off x="9302777" y="6226283"/>
              <a:ext cx="133882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48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우선순위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F3AF946-264E-FA11-A71C-2052F1436116}"/>
                </a:ext>
              </a:extLst>
            </p:cNvPr>
            <p:cNvGrpSpPr/>
            <p:nvPr/>
          </p:nvGrpSpPr>
          <p:grpSpPr>
            <a:xfrm>
              <a:off x="8889138" y="1505525"/>
              <a:ext cx="2166106" cy="4687678"/>
              <a:chOff x="8889138" y="1505525"/>
              <a:chExt cx="2166106" cy="4687678"/>
            </a:xfrm>
          </p:grpSpPr>
          <p:pic>
            <p:nvPicPr>
              <p:cNvPr id="47" name="그림 46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4C76BF6-3EE3-924A-9A6E-61DD20F1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9138" y="1505525"/>
                <a:ext cx="2166106" cy="4687678"/>
              </a:xfrm>
              <a:prstGeom prst="rect">
                <a:avLst/>
              </a:prstGeom>
              <a:solidFill>
                <a:srgbClr val="91CCA4"/>
              </a:solidFill>
              <a:ln>
                <a:solidFill>
                  <a:srgbClr val="91CCA4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36D6E3B-F157-78C2-6FAF-0E30A4ABA636}"/>
                  </a:ext>
                </a:extLst>
              </p:cNvPr>
              <p:cNvSpPr/>
              <p:nvPr/>
            </p:nvSpPr>
            <p:spPr>
              <a:xfrm>
                <a:off x="9370828" y="2918937"/>
                <a:ext cx="1190846" cy="2103120"/>
              </a:xfrm>
              <a:prstGeom prst="rect">
                <a:avLst/>
              </a:prstGeom>
              <a:solidFill>
                <a:srgbClr val="91CCA4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030B610-E906-097E-0E20-6FA125634BA4}"/>
                  </a:ext>
                </a:extLst>
              </p:cNvPr>
              <p:cNvSpPr/>
              <p:nvPr/>
            </p:nvSpPr>
            <p:spPr>
              <a:xfrm>
                <a:off x="9593491" y="2909455"/>
                <a:ext cx="741356" cy="2103120"/>
              </a:xfrm>
              <a:prstGeom prst="rect">
                <a:avLst/>
              </a:prstGeom>
              <a:solidFill>
                <a:srgbClr val="0BAB8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AF64B9D-CDF3-E156-B572-BE46BC28F6A4}"/>
                  </a:ext>
                </a:extLst>
              </p:cNvPr>
              <p:cNvSpPr/>
              <p:nvPr/>
            </p:nvSpPr>
            <p:spPr>
              <a:xfrm>
                <a:off x="9833081" y="2909455"/>
                <a:ext cx="260761" cy="2103120"/>
              </a:xfrm>
              <a:prstGeom prst="rect">
                <a:avLst/>
              </a:prstGeom>
              <a:solidFill>
                <a:srgbClr val="004A3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화살표: 왼쪽/오른쪽 63">
                <a:extLst>
                  <a:ext uri="{FF2B5EF4-FFF2-40B4-BE49-F238E27FC236}">
                    <a16:creationId xmlns:a16="http://schemas.microsoft.com/office/drawing/2014/main" id="{494049C2-26EA-B581-BBEC-3926BE0D2D88}"/>
                  </a:ext>
                </a:extLst>
              </p:cNvPr>
              <p:cNvSpPr/>
              <p:nvPr/>
            </p:nvSpPr>
            <p:spPr>
              <a:xfrm>
                <a:off x="9376768" y="2580167"/>
                <a:ext cx="1190846" cy="265260"/>
              </a:xfrm>
              <a:prstGeom prst="left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A4CB05-5FA3-4AF8-C6BC-B6F35A2329C6}"/>
                  </a:ext>
                </a:extLst>
              </p:cNvPr>
              <p:cNvSpPr txBox="1"/>
              <p:nvPr/>
            </p:nvSpPr>
            <p:spPr>
              <a:xfrm>
                <a:off x="9642614" y="2591021"/>
                <a:ext cx="65915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우선순위</a:t>
                </a:r>
                <a:endParaRPr lang="en-US" altLang="ko-KR" sz="10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1429E8-5CDC-572F-392D-51CE3196ECDC}"/>
                  </a:ext>
                </a:extLst>
              </p:cNvPr>
              <p:cNvSpPr txBox="1"/>
              <p:nvPr/>
            </p:nvSpPr>
            <p:spPr>
              <a:xfrm>
                <a:off x="9844592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1E2918-6F96-FBE3-AEA6-22A4185B5251}"/>
                  </a:ext>
                </a:extLst>
              </p:cNvPr>
              <p:cNvSpPr txBox="1"/>
              <p:nvPr/>
            </p:nvSpPr>
            <p:spPr>
              <a:xfrm>
                <a:off x="10085429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6F8FA-BDBA-2C8B-8252-E6BC62DCE7AA}"/>
                  </a:ext>
                </a:extLst>
              </p:cNvPr>
              <p:cNvSpPr txBox="1"/>
              <p:nvPr/>
            </p:nvSpPr>
            <p:spPr>
              <a:xfrm>
                <a:off x="10342027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B8F79-CA5E-871A-B3E1-19FFE06DC308}"/>
                  </a:ext>
                </a:extLst>
              </p:cNvPr>
              <p:cNvSpPr txBox="1"/>
              <p:nvPr/>
            </p:nvSpPr>
            <p:spPr>
              <a:xfrm>
                <a:off x="9316230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7794BA-E836-62C3-6352-A2DBE8846115}"/>
                  </a:ext>
                </a:extLst>
              </p:cNvPr>
              <p:cNvSpPr txBox="1"/>
              <p:nvPr/>
            </p:nvSpPr>
            <p:spPr>
              <a:xfrm>
                <a:off x="9572828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317A6E9-5344-799A-75C7-27BDB59D734E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8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95A292A-1DFF-0C6E-EE23-600C591986B9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2787E13-60D1-95DD-B41E-C9C10C15C3FA}"/>
              </a:ext>
            </a:extLst>
          </p:cNvPr>
          <p:cNvGrpSpPr/>
          <p:nvPr/>
        </p:nvGrpSpPr>
        <p:grpSpPr>
          <a:xfrm>
            <a:off x="5669654" y="2742370"/>
            <a:ext cx="5600264" cy="3716034"/>
            <a:chOff x="5669654" y="2742370"/>
            <a:chExt cx="5600264" cy="371603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C2D325-E9E1-C746-8816-3DADC091E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4" y="2742370"/>
              <a:ext cx="5600264" cy="3459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FE542106-7FC5-D7E8-F300-0EC73172235A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게임목표개수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4727576" cy="957276"/>
            <a:chOff x="670560" y="1824834"/>
            <a:chExt cx="4727576" cy="9572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79408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779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달성해야 할 목표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되기전에 해당 목표를 전부 달성 시 게임 클리어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- 220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등장한 클리어 목표는 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9734" y="2792865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599734" y="3860752"/>
            <a:ext cx="5094664" cy="2067004"/>
            <a:chOff x="660832" y="3010102"/>
            <a:chExt cx="509466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509466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 방식의 다양화를 통해 지속적 플레이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목표 조합을 통한 새로운 스테이지 제작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또는 등장에 조건이 있는 목표를 통해 변수 창출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의도적으로 사용하도록 유도하는 디자인 가능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84D39D-E8D1-1690-3CB2-3689786DA15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758E-9514-BB08-4AF4-A06664CA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40A395-8CE9-0E4F-4403-F62A6CBA9659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25D93F-FD0E-F60F-0CC5-1B5AD9B4D0A3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7CE3B9-5FC1-B261-1995-049B0198F1C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EE1535-C2E6-5AC0-3609-D5637DD3762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864D56-BE6B-DA48-1950-B18F0EAC4866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7B00F90-DF6F-5427-B0C0-E13D0F2E8AC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582B9395-5792-B3B0-CB18-03DEBF400F8A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39E8A5-3954-C76D-22AF-FC54CD304DC7}"/>
              </a:ext>
            </a:extLst>
          </p:cNvPr>
          <p:cNvSpPr/>
          <p:nvPr/>
        </p:nvSpPr>
        <p:spPr>
          <a:xfrm>
            <a:off x="634882" y="126088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95795C-28D2-2745-F2BC-8F07D379241A}"/>
              </a:ext>
            </a:extLst>
          </p:cNvPr>
          <p:cNvGrpSpPr/>
          <p:nvPr/>
        </p:nvGrpSpPr>
        <p:grpSpPr>
          <a:xfrm>
            <a:off x="609261" y="1724978"/>
            <a:ext cx="5450531" cy="4976166"/>
            <a:chOff x="670359" y="1824834"/>
            <a:chExt cx="5450531" cy="49761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522B32-F1E5-9CC1-267F-D0F9150EF148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D46BE3-FE24-5B15-778D-BC9B7E5CB414}"/>
                </a:ext>
              </a:extLst>
            </p:cNvPr>
            <p:cNvSpPr txBox="1"/>
            <p:nvPr/>
          </p:nvSpPr>
          <p:spPr>
            <a:xfrm>
              <a:off x="670359" y="4308010"/>
              <a:ext cx="5450531" cy="24929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클리어 목표 존재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그리고 구멍으로 맵이 분단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번 목표 클리어와 동시에 분단된 맵으로 확장 시도 필요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초반에 맵 중앙에서 무조건 더블 폭탄 생성 가능하게 블록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등장 조건을 통해 단계적 게임 진행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목표의 위치를 통해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통한 맵 확장 및 진행방향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파괴 시 숨겨진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블록이 등장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파괴를 무조건 하도록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 등장을 통해 확장된 맵 전체를 사용하게 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맵에 익숙해지도록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0A37A5B-1A16-FDB1-83A8-DCF03AF6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2003625"/>
            <a:ext cx="4314239" cy="220452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3132A8D-9F30-BC18-DF9B-15F9DDDE91A8}"/>
              </a:ext>
            </a:extLst>
          </p:cNvPr>
          <p:cNvGrpSpPr/>
          <p:nvPr/>
        </p:nvGrpSpPr>
        <p:grpSpPr>
          <a:xfrm>
            <a:off x="6095852" y="2184252"/>
            <a:ext cx="5173896" cy="3806514"/>
            <a:chOff x="6125784" y="1999966"/>
            <a:chExt cx="5173896" cy="38065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5F2F0F-208C-41FA-696E-51B0E98E185A}"/>
                </a:ext>
              </a:extLst>
            </p:cNvPr>
            <p:cNvSpPr txBox="1"/>
            <p:nvPr/>
          </p:nvSpPr>
          <p:spPr>
            <a:xfrm>
              <a:off x="6187465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그림 33" descr="스크린샷, 슬롯 머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8072A88-0CB1-6F90-99CF-7CD9305D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221" y="1999967"/>
              <a:ext cx="1652270" cy="3575682"/>
            </a:xfrm>
            <a:prstGeom prst="rect">
              <a:avLst/>
            </a:prstGeom>
          </p:spPr>
        </p:pic>
        <p:pic>
          <p:nvPicPr>
            <p:cNvPr id="30" name="그림 29" descr="슬롯 머신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3E875BD-CE79-4955-453F-C3CC3687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410" y="2021434"/>
              <a:ext cx="1652270" cy="3575682"/>
            </a:xfrm>
            <a:prstGeom prst="rect">
              <a:avLst/>
            </a:prstGeom>
          </p:spPr>
        </p:pic>
        <p:pic>
          <p:nvPicPr>
            <p:cNvPr id="46" name="그림 45" descr="슬롯 머신, 스크린샷, 게임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969B051-5900-8419-C7FE-9F97F467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784" y="1999966"/>
              <a:ext cx="1652270" cy="357568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0BC505-F729-6BA6-9984-F16B8D562CA4}"/>
                </a:ext>
              </a:extLst>
            </p:cNvPr>
            <p:cNvSpPr txBox="1"/>
            <p:nvPr/>
          </p:nvSpPr>
          <p:spPr>
            <a:xfrm>
              <a:off x="7950902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F4EFCA-B137-B8CD-7BB7-8B6E860A9F39}"/>
                </a:ext>
              </a:extLst>
            </p:cNvPr>
            <p:cNvSpPr txBox="1"/>
            <p:nvPr/>
          </p:nvSpPr>
          <p:spPr>
            <a:xfrm>
              <a:off x="9709091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6FC9F553-0A4D-13E4-1127-C521FF288274}"/>
              </a:ext>
            </a:extLst>
          </p:cNvPr>
          <p:cNvSpPr/>
          <p:nvPr/>
        </p:nvSpPr>
        <p:spPr>
          <a:xfrm>
            <a:off x="9815815" y="3798245"/>
            <a:ext cx="348911" cy="409909"/>
          </a:xfrm>
          <a:custGeom>
            <a:avLst/>
            <a:gdLst>
              <a:gd name="connsiteX0" fmla="*/ 0 w 348911"/>
              <a:gd name="connsiteY0" fmla="*/ 0 h 409909"/>
              <a:gd name="connsiteX1" fmla="*/ 187816 w 348911"/>
              <a:gd name="connsiteY1" fmla="*/ 0 h 409909"/>
              <a:gd name="connsiteX2" fmla="*/ 187816 w 348911"/>
              <a:gd name="connsiteY2" fmla="*/ 194465 h 409909"/>
              <a:gd name="connsiteX3" fmla="*/ 348911 w 348911"/>
              <a:gd name="connsiteY3" fmla="*/ 194465 h 409909"/>
              <a:gd name="connsiteX4" fmla="*/ 348911 w 348911"/>
              <a:gd name="connsiteY4" fmla="*/ 409909 h 409909"/>
              <a:gd name="connsiteX5" fmla="*/ 1 w 348911"/>
              <a:gd name="connsiteY5" fmla="*/ 409909 h 409909"/>
              <a:gd name="connsiteX6" fmla="*/ 1 w 348911"/>
              <a:gd name="connsiteY6" fmla="*/ 215444 h 409909"/>
              <a:gd name="connsiteX7" fmla="*/ 0 w 348911"/>
              <a:gd name="connsiteY7" fmla="*/ 215444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1" h="409909">
                <a:moveTo>
                  <a:pt x="0" y="0"/>
                </a:moveTo>
                <a:lnTo>
                  <a:pt x="187816" y="0"/>
                </a:lnTo>
                <a:lnTo>
                  <a:pt x="187816" y="194465"/>
                </a:lnTo>
                <a:lnTo>
                  <a:pt x="348911" y="194465"/>
                </a:lnTo>
                <a:lnTo>
                  <a:pt x="348911" y="409909"/>
                </a:lnTo>
                <a:lnTo>
                  <a:pt x="1" y="409909"/>
                </a:lnTo>
                <a:lnTo>
                  <a:pt x="1" y="215444"/>
                </a:lnTo>
                <a:lnTo>
                  <a:pt x="0" y="21544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F240FB26-A9F2-13EE-BB8F-9C476871E937}"/>
              </a:ext>
            </a:extLst>
          </p:cNvPr>
          <p:cNvSpPr/>
          <p:nvPr/>
        </p:nvSpPr>
        <p:spPr>
          <a:xfrm>
            <a:off x="6283648" y="3613034"/>
            <a:ext cx="1272556" cy="343287"/>
          </a:xfrm>
          <a:custGeom>
            <a:avLst/>
            <a:gdLst>
              <a:gd name="connsiteX0" fmla="*/ 0 w 1272556"/>
              <a:gd name="connsiteY0" fmla="*/ 0 h 343287"/>
              <a:gd name="connsiteX1" fmla="*/ 1272556 w 1272556"/>
              <a:gd name="connsiteY1" fmla="*/ 0 h 343287"/>
              <a:gd name="connsiteX2" fmla="*/ 1272556 w 1272556"/>
              <a:gd name="connsiteY2" fmla="*/ 179245 h 343287"/>
              <a:gd name="connsiteX3" fmla="*/ 1102435 w 1272556"/>
              <a:gd name="connsiteY3" fmla="*/ 179245 h 343287"/>
              <a:gd name="connsiteX4" fmla="*/ 1102435 w 1272556"/>
              <a:gd name="connsiteY4" fmla="*/ 343287 h 343287"/>
              <a:gd name="connsiteX5" fmla="*/ 173858 w 1272556"/>
              <a:gd name="connsiteY5" fmla="*/ 343287 h 343287"/>
              <a:gd name="connsiteX6" fmla="*/ 173858 w 1272556"/>
              <a:gd name="connsiteY6" fmla="*/ 179245 h 343287"/>
              <a:gd name="connsiteX7" fmla="*/ 0 w 1272556"/>
              <a:gd name="connsiteY7" fmla="*/ 179245 h 34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2556" h="343287">
                <a:moveTo>
                  <a:pt x="0" y="0"/>
                </a:moveTo>
                <a:lnTo>
                  <a:pt x="1272556" y="0"/>
                </a:lnTo>
                <a:lnTo>
                  <a:pt x="1272556" y="179245"/>
                </a:lnTo>
                <a:lnTo>
                  <a:pt x="1102435" y="179245"/>
                </a:lnTo>
                <a:lnTo>
                  <a:pt x="1102435" y="343287"/>
                </a:lnTo>
                <a:lnTo>
                  <a:pt x="173858" y="343287"/>
                </a:lnTo>
                <a:lnTo>
                  <a:pt x="173858" y="179245"/>
                </a:lnTo>
                <a:lnTo>
                  <a:pt x="0" y="17924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C650CA20-8107-8C80-EE3C-A75096A6822A}"/>
              </a:ext>
            </a:extLst>
          </p:cNvPr>
          <p:cNvSpPr/>
          <p:nvPr/>
        </p:nvSpPr>
        <p:spPr>
          <a:xfrm>
            <a:off x="8227954" y="4310755"/>
            <a:ext cx="904980" cy="550360"/>
          </a:xfrm>
          <a:custGeom>
            <a:avLst/>
            <a:gdLst>
              <a:gd name="connsiteX0" fmla="*/ 0 w 904980"/>
              <a:gd name="connsiteY0" fmla="*/ 0 h 550360"/>
              <a:gd name="connsiteX1" fmla="*/ 904980 w 904980"/>
              <a:gd name="connsiteY1" fmla="*/ 0 h 550360"/>
              <a:gd name="connsiteX2" fmla="*/ 904980 w 904980"/>
              <a:gd name="connsiteY2" fmla="*/ 197449 h 550360"/>
              <a:gd name="connsiteX3" fmla="*/ 710483 w 904980"/>
              <a:gd name="connsiteY3" fmla="*/ 197449 h 550360"/>
              <a:gd name="connsiteX4" fmla="*/ 710483 w 904980"/>
              <a:gd name="connsiteY4" fmla="*/ 380722 h 550360"/>
              <a:gd name="connsiteX5" fmla="*/ 533274 w 904980"/>
              <a:gd name="connsiteY5" fmla="*/ 380722 h 550360"/>
              <a:gd name="connsiteX6" fmla="*/ 533274 w 904980"/>
              <a:gd name="connsiteY6" fmla="*/ 550360 h 550360"/>
              <a:gd name="connsiteX7" fmla="*/ 371706 w 904980"/>
              <a:gd name="connsiteY7" fmla="*/ 550360 h 550360"/>
              <a:gd name="connsiteX8" fmla="*/ 371706 w 904980"/>
              <a:gd name="connsiteY8" fmla="*/ 380722 h 550360"/>
              <a:gd name="connsiteX9" fmla="*/ 194497 w 904980"/>
              <a:gd name="connsiteY9" fmla="*/ 380722 h 550360"/>
              <a:gd name="connsiteX10" fmla="*/ 194497 w 904980"/>
              <a:gd name="connsiteY10" fmla="*/ 197449 h 550360"/>
              <a:gd name="connsiteX11" fmla="*/ 0 w 904980"/>
              <a:gd name="connsiteY11" fmla="*/ 197449 h 55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980" h="550360">
                <a:moveTo>
                  <a:pt x="0" y="0"/>
                </a:moveTo>
                <a:lnTo>
                  <a:pt x="904980" y="0"/>
                </a:lnTo>
                <a:lnTo>
                  <a:pt x="904980" y="197449"/>
                </a:lnTo>
                <a:lnTo>
                  <a:pt x="710483" y="197449"/>
                </a:lnTo>
                <a:lnTo>
                  <a:pt x="710483" y="380722"/>
                </a:lnTo>
                <a:lnTo>
                  <a:pt x="533274" y="380722"/>
                </a:lnTo>
                <a:lnTo>
                  <a:pt x="533274" y="550360"/>
                </a:lnTo>
                <a:lnTo>
                  <a:pt x="371706" y="550360"/>
                </a:lnTo>
                <a:lnTo>
                  <a:pt x="371706" y="380722"/>
                </a:lnTo>
                <a:lnTo>
                  <a:pt x="194497" y="380722"/>
                </a:lnTo>
                <a:lnTo>
                  <a:pt x="194497" y="197449"/>
                </a:lnTo>
                <a:lnTo>
                  <a:pt x="0" y="197449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03421955-0816-74CE-6053-994BD22C59EC}"/>
              </a:ext>
            </a:extLst>
          </p:cNvPr>
          <p:cNvSpPr/>
          <p:nvPr/>
        </p:nvSpPr>
        <p:spPr>
          <a:xfrm>
            <a:off x="10706334" y="3798245"/>
            <a:ext cx="348910" cy="409909"/>
          </a:xfrm>
          <a:custGeom>
            <a:avLst/>
            <a:gdLst>
              <a:gd name="connsiteX0" fmla="*/ 195582 w 348910"/>
              <a:gd name="connsiteY0" fmla="*/ 0 h 409909"/>
              <a:gd name="connsiteX1" fmla="*/ 348910 w 348910"/>
              <a:gd name="connsiteY1" fmla="*/ 0 h 409909"/>
              <a:gd name="connsiteX2" fmla="*/ 348910 w 348910"/>
              <a:gd name="connsiteY2" fmla="*/ 194465 h 409909"/>
              <a:gd name="connsiteX3" fmla="*/ 348910 w 348910"/>
              <a:gd name="connsiteY3" fmla="*/ 215444 h 409909"/>
              <a:gd name="connsiteX4" fmla="*/ 348910 w 348910"/>
              <a:gd name="connsiteY4" fmla="*/ 409909 h 409909"/>
              <a:gd name="connsiteX5" fmla="*/ 0 w 348910"/>
              <a:gd name="connsiteY5" fmla="*/ 409909 h 409909"/>
              <a:gd name="connsiteX6" fmla="*/ 0 w 348910"/>
              <a:gd name="connsiteY6" fmla="*/ 194465 h 409909"/>
              <a:gd name="connsiteX7" fmla="*/ 195582 w 348910"/>
              <a:gd name="connsiteY7" fmla="*/ 194465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0" h="409909">
                <a:moveTo>
                  <a:pt x="195582" y="0"/>
                </a:moveTo>
                <a:lnTo>
                  <a:pt x="348910" y="0"/>
                </a:lnTo>
                <a:lnTo>
                  <a:pt x="348910" y="194465"/>
                </a:lnTo>
                <a:lnTo>
                  <a:pt x="348910" y="215444"/>
                </a:lnTo>
                <a:lnTo>
                  <a:pt x="348910" y="409909"/>
                </a:lnTo>
                <a:lnTo>
                  <a:pt x="0" y="409909"/>
                </a:lnTo>
                <a:lnTo>
                  <a:pt x="0" y="194465"/>
                </a:lnTo>
                <a:lnTo>
                  <a:pt x="195582" y="19446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C65AAA2E-C1E0-B15A-4C26-9A406A3FD020}"/>
              </a:ext>
            </a:extLst>
          </p:cNvPr>
          <p:cNvSpPr/>
          <p:nvPr/>
        </p:nvSpPr>
        <p:spPr>
          <a:xfrm>
            <a:off x="9815815" y="4344329"/>
            <a:ext cx="529689" cy="539687"/>
          </a:xfrm>
          <a:custGeom>
            <a:avLst/>
            <a:gdLst>
              <a:gd name="connsiteX0" fmla="*/ 1 w 529689"/>
              <a:gd name="connsiteY0" fmla="*/ 0 h 539687"/>
              <a:gd name="connsiteX1" fmla="*/ 187816 w 529689"/>
              <a:gd name="connsiteY1" fmla="*/ 0 h 539687"/>
              <a:gd name="connsiteX2" fmla="*/ 187816 w 529689"/>
              <a:gd name="connsiteY2" fmla="*/ 158206 h 539687"/>
              <a:gd name="connsiteX3" fmla="*/ 348911 w 529689"/>
              <a:gd name="connsiteY3" fmla="*/ 158206 h 539687"/>
              <a:gd name="connsiteX4" fmla="*/ 348911 w 529689"/>
              <a:gd name="connsiteY4" fmla="*/ 324243 h 539687"/>
              <a:gd name="connsiteX5" fmla="*/ 529689 w 529689"/>
              <a:gd name="connsiteY5" fmla="*/ 324243 h 539687"/>
              <a:gd name="connsiteX6" fmla="*/ 529689 w 529689"/>
              <a:gd name="connsiteY6" fmla="*/ 539687 h 539687"/>
              <a:gd name="connsiteX7" fmla="*/ 0 w 529689"/>
              <a:gd name="connsiteY7" fmla="*/ 539687 h 539687"/>
              <a:gd name="connsiteX8" fmla="*/ 0 w 529689"/>
              <a:gd name="connsiteY8" fmla="*/ 324243 h 539687"/>
              <a:gd name="connsiteX9" fmla="*/ 1 w 529689"/>
              <a:gd name="connsiteY9" fmla="*/ 324243 h 539687"/>
              <a:gd name="connsiteX10" fmla="*/ 1 w 529689"/>
              <a:gd name="connsiteY10" fmla="*/ 215444 h 539687"/>
              <a:gd name="connsiteX11" fmla="*/ 1 w 529689"/>
              <a:gd name="connsiteY11" fmla="*/ 158206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89" h="539687">
                <a:moveTo>
                  <a:pt x="1" y="0"/>
                </a:moveTo>
                <a:lnTo>
                  <a:pt x="187816" y="0"/>
                </a:lnTo>
                <a:lnTo>
                  <a:pt x="187816" y="158206"/>
                </a:lnTo>
                <a:lnTo>
                  <a:pt x="348911" y="158206"/>
                </a:lnTo>
                <a:lnTo>
                  <a:pt x="348911" y="324243"/>
                </a:lnTo>
                <a:lnTo>
                  <a:pt x="529689" y="324243"/>
                </a:lnTo>
                <a:lnTo>
                  <a:pt x="529689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" y="324243"/>
                </a:lnTo>
                <a:lnTo>
                  <a:pt x="1" y="215444"/>
                </a:lnTo>
                <a:lnTo>
                  <a:pt x="1" y="158206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8A0AAF6A-8A2A-EEC1-F932-7171552FFD85}"/>
              </a:ext>
            </a:extLst>
          </p:cNvPr>
          <p:cNvSpPr/>
          <p:nvPr/>
        </p:nvSpPr>
        <p:spPr>
          <a:xfrm>
            <a:off x="10533321" y="4344329"/>
            <a:ext cx="521923" cy="539687"/>
          </a:xfrm>
          <a:custGeom>
            <a:avLst/>
            <a:gdLst>
              <a:gd name="connsiteX0" fmla="*/ 368595 w 521923"/>
              <a:gd name="connsiteY0" fmla="*/ 0 h 539687"/>
              <a:gd name="connsiteX1" fmla="*/ 521923 w 521923"/>
              <a:gd name="connsiteY1" fmla="*/ 0 h 539687"/>
              <a:gd name="connsiteX2" fmla="*/ 521923 w 521923"/>
              <a:gd name="connsiteY2" fmla="*/ 164394 h 539687"/>
              <a:gd name="connsiteX3" fmla="*/ 521923 w 521923"/>
              <a:gd name="connsiteY3" fmla="*/ 215444 h 539687"/>
              <a:gd name="connsiteX4" fmla="*/ 521923 w 521923"/>
              <a:gd name="connsiteY4" fmla="*/ 324243 h 539687"/>
              <a:gd name="connsiteX5" fmla="*/ 521923 w 521923"/>
              <a:gd name="connsiteY5" fmla="*/ 379838 h 539687"/>
              <a:gd name="connsiteX6" fmla="*/ 521923 w 521923"/>
              <a:gd name="connsiteY6" fmla="*/ 539687 h 539687"/>
              <a:gd name="connsiteX7" fmla="*/ 0 w 521923"/>
              <a:gd name="connsiteY7" fmla="*/ 539687 h 539687"/>
              <a:gd name="connsiteX8" fmla="*/ 0 w 521923"/>
              <a:gd name="connsiteY8" fmla="*/ 324243 h 539687"/>
              <a:gd name="connsiteX9" fmla="*/ 173013 w 521923"/>
              <a:gd name="connsiteY9" fmla="*/ 324243 h 539687"/>
              <a:gd name="connsiteX10" fmla="*/ 173013 w 521923"/>
              <a:gd name="connsiteY10" fmla="*/ 164394 h 539687"/>
              <a:gd name="connsiteX11" fmla="*/ 368595 w 521923"/>
              <a:gd name="connsiteY11" fmla="*/ 164394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1923" h="539687">
                <a:moveTo>
                  <a:pt x="368595" y="0"/>
                </a:moveTo>
                <a:lnTo>
                  <a:pt x="521923" y="0"/>
                </a:lnTo>
                <a:lnTo>
                  <a:pt x="521923" y="164394"/>
                </a:lnTo>
                <a:lnTo>
                  <a:pt x="521923" y="215444"/>
                </a:lnTo>
                <a:lnTo>
                  <a:pt x="521923" y="324243"/>
                </a:lnTo>
                <a:lnTo>
                  <a:pt x="521923" y="379838"/>
                </a:lnTo>
                <a:lnTo>
                  <a:pt x="521923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73013" y="324243"/>
                </a:lnTo>
                <a:lnTo>
                  <a:pt x="173013" y="164394"/>
                </a:lnTo>
                <a:lnTo>
                  <a:pt x="368595" y="16439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8DFD48-3AC1-F2B7-6B9E-885FEBB8B68D}"/>
              </a:ext>
            </a:extLst>
          </p:cNvPr>
          <p:cNvSpPr/>
          <p:nvPr/>
        </p:nvSpPr>
        <p:spPr>
          <a:xfrm>
            <a:off x="10345505" y="3973454"/>
            <a:ext cx="187816" cy="215444"/>
          </a:xfrm>
          <a:prstGeom prst="rect">
            <a:avLst/>
          </a:pr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CC512EA-C633-1717-1167-37856E60D647}"/>
              </a:ext>
            </a:extLst>
          </p:cNvPr>
          <p:cNvGrpSpPr/>
          <p:nvPr/>
        </p:nvGrpSpPr>
        <p:grpSpPr>
          <a:xfrm>
            <a:off x="6297863" y="3798245"/>
            <a:ext cx="1239429" cy="1085771"/>
            <a:chOff x="6304897" y="3798245"/>
            <a:chExt cx="1239429" cy="1085771"/>
          </a:xfrm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700EAAE-F8B2-CC28-FC8A-75D7BFCCFE2A}"/>
                </a:ext>
              </a:extLst>
            </p:cNvPr>
            <p:cNvSpPr/>
            <p:nvPr/>
          </p:nvSpPr>
          <p:spPr>
            <a:xfrm>
              <a:off x="6304897" y="3798245"/>
              <a:ext cx="348911" cy="409909"/>
            </a:xfrm>
            <a:custGeom>
              <a:avLst/>
              <a:gdLst>
                <a:gd name="connsiteX0" fmla="*/ 0 w 348911"/>
                <a:gd name="connsiteY0" fmla="*/ 0 h 409909"/>
                <a:gd name="connsiteX1" fmla="*/ 187816 w 348911"/>
                <a:gd name="connsiteY1" fmla="*/ 0 h 409909"/>
                <a:gd name="connsiteX2" fmla="*/ 187816 w 348911"/>
                <a:gd name="connsiteY2" fmla="*/ 194465 h 409909"/>
                <a:gd name="connsiteX3" fmla="*/ 348911 w 348911"/>
                <a:gd name="connsiteY3" fmla="*/ 194465 h 409909"/>
                <a:gd name="connsiteX4" fmla="*/ 348911 w 348911"/>
                <a:gd name="connsiteY4" fmla="*/ 409909 h 409909"/>
                <a:gd name="connsiteX5" fmla="*/ 1 w 348911"/>
                <a:gd name="connsiteY5" fmla="*/ 409909 h 409909"/>
                <a:gd name="connsiteX6" fmla="*/ 1 w 348911"/>
                <a:gd name="connsiteY6" fmla="*/ 215444 h 409909"/>
                <a:gd name="connsiteX7" fmla="*/ 0 w 348911"/>
                <a:gd name="connsiteY7" fmla="*/ 215444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1" h="409909">
                  <a:moveTo>
                    <a:pt x="0" y="0"/>
                  </a:moveTo>
                  <a:lnTo>
                    <a:pt x="187816" y="0"/>
                  </a:lnTo>
                  <a:lnTo>
                    <a:pt x="187816" y="194465"/>
                  </a:lnTo>
                  <a:lnTo>
                    <a:pt x="348911" y="194465"/>
                  </a:lnTo>
                  <a:lnTo>
                    <a:pt x="348911" y="409909"/>
                  </a:lnTo>
                  <a:lnTo>
                    <a:pt x="1" y="409909"/>
                  </a:lnTo>
                  <a:lnTo>
                    <a:pt x="1" y="215444"/>
                  </a:lnTo>
                  <a:lnTo>
                    <a:pt x="0" y="21544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1D267E7-B946-4A06-6339-F39AD1E48769}"/>
                </a:ext>
              </a:extLst>
            </p:cNvPr>
            <p:cNvSpPr/>
            <p:nvPr/>
          </p:nvSpPr>
          <p:spPr>
            <a:xfrm>
              <a:off x="7195416" y="3798245"/>
              <a:ext cx="348910" cy="409909"/>
            </a:xfrm>
            <a:custGeom>
              <a:avLst/>
              <a:gdLst>
                <a:gd name="connsiteX0" fmla="*/ 195582 w 348910"/>
                <a:gd name="connsiteY0" fmla="*/ 0 h 409909"/>
                <a:gd name="connsiteX1" fmla="*/ 348910 w 348910"/>
                <a:gd name="connsiteY1" fmla="*/ 0 h 409909"/>
                <a:gd name="connsiteX2" fmla="*/ 348910 w 348910"/>
                <a:gd name="connsiteY2" fmla="*/ 194465 h 409909"/>
                <a:gd name="connsiteX3" fmla="*/ 348910 w 348910"/>
                <a:gd name="connsiteY3" fmla="*/ 215444 h 409909"/>
                <a:gd name="connsiteX4" fmla="*/ 348910 w 348910"/>
                <a:gd name="connsiteY4" fmla="*/ 409909 h 409909"/>
                <a:gd name="connsiteX5" fmla="*/ 0 w 348910"/>
                <a:gd name="connsiteY5" fmla="*/ 409909 h 409909"/>
                <a:gd name="connsiteX6" fmla="*/ 0 w 348910"/>
                <a:gd name="connsiteY6" fmla="*/ 194465 h 409909"/>
                <a:gd name="connsiteX7" fmla="*/ 195582 w 348910"/>
                <a:gd name="connsiteY7" fmla="*/ 194465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0" h="409909">
                  <a:moveTo>
                    <a:pt x="195582" y="0"/>
                  </a:moveTo>
                  <a:lnTo>
                    <a:pt x="348910" y="0"/>
                  </a:lnTo>
                  <a:lnTo>
                    <a:pt x="348910" y="194465"/>
                  </a:lnTo>
                  <a:lnTo>
                    <a:pt x="348910" y="215444"/>
                  </a:lnTo>
                  <a:lnTo>
                    <a:pt x="348910" y="409909"/>
                  </a:lnTo>
                  <a:lnTo>
                    <a:pt x="0" y="409909"/>
                  </a:lnTo>
                  <a:lnTo>
                    <a:pt x="0" y="194465"/>
                  </a:lnTo>
                  <a:lnTo>
                    <a:pt x="195582" y="194465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D5E7D972-4989-B5DB-62CD-8CC92F4385F5}"/>
                </a:ext>
              </a:extLst>
            </p:cNvPr>
            <p:cNvSpPr/>
            <p:nvPr/>
          </p:nvSpPr>
          <p:spPr>
            <a:xfrm>
              <a:off x="6304897" y="4344329"/>
              <a:ext cx="529689" cy="539687"/>
            </a:xfrm>
            <a:custGeom>
              <a:avLst/>
              <a:gdLst>
                <a:gd name="connsiteX0" fmla="*/ 1 w 529689"/>
                <a:gd name="connsiteY0" fmla="*/ 0 h 539687"/>
                <a:gd name="connsiteX1" fmla="*/ 187816 w 529689"/>
                <a:gd name="connsiteY1" fmla="*/ 0 h 539687"/>
                <a:gd name="connsiteX2" fmla="*/ 187816 w 529689"/>
                <a:gd name="connsiteY2" fmla="*/ 158206 h 539687"/>
                <a:gd name="connsiteX3" fmla="*/ 348911 w 529689"/>
                <a:gd name="connsiteY3" fmla="*/ 158206 h 539687"/>
                <a:gd name="connsiteX4" fmla="*/ 348911 w 529689"/>
                <a:gd name="connsiteY4" fmla="*/ 324243 h 539687"/>
                <a:gd name="connsiteX5" fmla="*/ 529689 w 529689"/>
                <a:gd name="connsiteY5" fmla="*/ 324243 h 539687"/>
                <a:gd name="connsiteX6" fmla="*/ 529689 w 529689"/>
                <a:gd name="connsiteY6" fmla="*/ 539687 h 539687"/>
                <a:gd name="connsiteX7" fmla="*/ 0 w 529689"/>
                <a:gd name="connsiteY7" fmla="*/ 539687 h 539687"/>
                <a:gd name="connsiteX8" fmla="*/ 0 w 529689"/>
                <a:gd name="connsiteY8" fmla="*/ 324243 h 539687"/>
                <a:gd name="connsiteX9" fmla="*/ 1 w 529689"/>
                <a:gd name="connsiteY9" fmla="*/ 324243 h 539687"/>
                <a:gd name="connsiteX10" fmla="*/ 1 w 529689"/>
                <a:gd name="connsiteY10" fmla="*/ 215444 h 539687"/>
                <a:gd name="connsiteX11" fmla="*/ 1 w 529689"/>
                <a:gd name="connsiteY11" fmla="*/ 158206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9689" h="539687">
                  <a:moveTo>
                    <a:pt x="1" y="0"/>
                  </a:moveTo>
                  <a:lnTo>
                    <a:pt x="187816" y="0"/>
                  </a:lnTo>
                  <a:lnTo>
                    <a:pt x="187816" y="158206"/>
                  </a:lnTo>
                  <a:lnTo>
                    <a:pt x="348911" y="158206"/>
                  </a:lnTo>
                  <a:lnTo>
                    <a:pt x="348911" y="324243"/>
                  </a:lnTo>
                  <a:lnTo>
                    <a:pt x="529689" y="324243"/>
                  </a:lnTo>
                  <a:lnTo>
                    <a:pt x="529689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" y="324243"/>
                  </a:lnTo>
                  <a:lnTo>
                    <a:pt x="1" y="215444"/>
                  </a:lnTo>
                  <a:lnTo>
                    <a:pt x="1" y="158206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D258FB4-3FBF-30C6-A5DF-01FC01E14318}"/>
                </a:ext>
              </a:extLst>
            </p:cNvPr>
            <p:cNvSpPr/>
            <p:nvPr/>
          </p:nvSpPr>
          <p:spPr>
            <a:xfrm>
              <a:off x="7022403" y="4344329"/>
              <a:ext cx="521923" cy="539687"/>
            </a:xfrm>
            <a:custGeom>
              <a:avLst/>
              <a:gdLst>
                <a:gd name="connsiteX0" fmla="*/ 368595 w 521923"/>
                <a:gd name="connsiteY0" fmla="*/ 0 h 539687"/>
                <a:gd name="connsiteX1" fmla="*/ 521923 w 521923"/>
                <a:gd name="connsiteY1" fmla="*/ 0 h 539687"/>
                <a:gd name="connsiteX2" fmla="*/ 521923 w 521923"/>
                <a:gd name="connsiteY2" fmla="*/ 164394 h 539687"/>
                <a:gd name="connsiteX3" fmla="*/ 521923 w 521923"/>
                <a:gd name="connsiteY3" fmla="*/ 215444 h 539687"/>
                <a:gd name="connsiteX4" fmla="*/ 521923 w 521923"/>
                <a:gd name="connsiteY4" fmla="*/ 324243 h 539687"/>
                <a:gd name="connsiteX5" fmla="*/ 521923 w 521923"/>
                <a:gd name="connsiteY5" fmla="*/ 379838 h 539687"/>
                <a:gd name="connsiteX6" fmla="*/ 521923 w 521923"/>
                <a:gd name="connsiteY6" fmla="*/ 539687 h 539687"/>
                <a:gd name="connsiteX7" fmla="*/ 0 w 521923"/>
                <a:gd name="connsiteY7" fmla="*/ 539687 h 539687"/>
                <a:gd name="connsiteX8" fmla="*/ 0 w 521923"/>
                <a:gd name="connsiteY8" fmla="*/ 324243 h 539687"/>
                <a:gd name="connsiteX9" fmla="*/ 173013 w 521923"/>
                <a:gd name="connsiteY9" fmla="*/ 324243 h 539687"/>
                <a:gd name="connsiteX10" fmla="*/ 173013 w 521923"/>
                <a:gd name="connsiteY10" fmla="*/ 164394 h 539687"/>
                <a:gd name="connsiteX11" fmla="*/ 368595 w 521923"/>
                <a:gd name="connsiteY11" fmla="*/ 164394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1923" h="539687">
                  <a:moveTo>
                    <a:pt x="368595" y="0"/>
                  </a:moveTo>
                  <a:lnTo>
                    <a:pt x="521923" y="0"/>
                  </a:lnTo>
                  <a:lnTo>
                    <a:pt x="521923" y="164394"/>
                  </a:lnTo>
                  <a:lnTo>
                    <a:pt x="521923" y="215444"/>
                  </a:lnTo>
                  <a:lnTo>
                    <a:pt x="521923" y="324243"/>
                  </a:lnTo>
                  <a:lnTo>
                    <a:pt x="521923" y="379838"/>
                  </a:lnTo>
                  <a:lnTo>
                    <a:pt x="521923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73013" y="324243"/>
                  </a:lnTo>
                  <a:lnTo>
                    <a:pt x="173013" y="164394"/>
                  </a:lnTo>
                  <a:lnTo>
                    <a:pt x="368595" y="16439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CF66084-EF68-7FE8-2D2C-94C6DABAA978}"/>
                </a:ext>
              </a:extLst>
            </p:cNvPr>
            <p:cNvSpPr/>
            <p:nvPr/>
          </p:nvSpPr>
          <p:spPr>
            <a:xfrm>
              <a:off x="6834587" y="3973454"/>
              <a:ext cx="187816" cy="215444"/>
            </a:xfrm>
            <a:prstGeom prst="rect">
              <a:avLst/>
            </a:pr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710099E4-76F5-A9ED-F8DD-2D887480FB55}"/>
              </a:ext>
            </a:extLst>
          </p:cNvPr>
          <p:cNvSpPr/>
          <p:nvPr/>
        </p:nvSpPr>
        <p:spPr>
          <a:xfrm rot="5400000">
            <a:off x="6732325" y="3539363"/>
            <a:ext cx="364792" cy="1245139"/>
          </a:xfrm>
          <a:custGeom>
            <a:avLst/>
            <a:gdLst>
              <a:gd name="connsiteX0" fmla="*/ 0 w 364792"/>
              <a:gd name="connsiteY0" fmla="*/ 882752 h 1245139"/>
              <a:gd name="connsiteX1" fmla="*/ 0 w 364792"/>
              <a:gd name="connsiteY1" fmla="*/ 709739 h 1245139"/>
              <a:gd name="connsiteX2" fmla="*/ 218793 w 364792"/>
              <a:gd name="connsiteY2" fmla="*/ 709739 h 1245139"/>
              <a:gd name="connsiteX3" fmla="*/ 218793 w 364792"/>
              <a:gd name="connsiteY3" fmla="*/ 523870 h 1245139"/>
              <a:gd name="connsiteX4" fmla="*/ 0 w 364792"/>
              <a:gd name="connsiteY4" fmla="*/ 523870 h 1245139"/>
              <a:gd name="connsiteX5" fmla="*/ 0 w 364792"/>
              <a:gd name="connsiteY5" fmla="*/ 350857 h 1245139"/>
              <a:gd name="connsiteX6" fmla="*/ 218793 w 364792"/>
              <a:gd name="connsiteY6" fmla="*/ 350857 h 1245139"/>
              <a:gd name="connsiteX7" fmla="*/ 218793 w 364792"/>
              <a:gd name="connsiteY7" fmla="*/ 0 h 1245139"/>
              <a:gd name="connsiteX8" fmla="*/ 364792 w 364792"/>
              <a:gd name="connsiteY8" fmla="*/ 0 h 1245139"/>
              <a:gd name="connsiteX9" fmla="*/ 364792 w 364792"/>
              <a:gd name="connsiteY9" fmla="*/ 1245139 h 1245139"/>
              <a:gd name="connsiteX10" fmla="*/ 218793 w 364792"/>
              <a:gd name="connsiteY10" fmla="*/ 1245139 h 1245139"/>
              <a:gd name="connsiteX11" fmla="*/ 218793 w 364792"/>
              <a:gd name="connsiteY11" fmla="*/ 882752 h 124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792" h="1245139">
                <a:moveTo>
                  <a:pt x="0" y="882752"/>
                </a:moveTo>
                <a:lnTo>
                  <a:pt x="0" y="709739"/>
                </a:lnTo>
                <a:lnTo>
                  <a:pt x="218793" y="709739"/>
                </a:lnTo>
                <a:lnTo>
                  <a:pt x="218793" y="523870"/>
                </a:lnTo>
                <a:lnTo>
                  <a:pt x="0" y="523870"/>
                </a:lnTo>
                <a:lnTo>
                  <a:pt x="0" y="350857"/>
                </a:lnTo>
                <a:lnTo>
                  <a:pt x="218793" y="350857"/>
                </a:lnTo>
                <a:lnTo>
                  <a:pt x="218793" y="0"/>
                </a:lnTo>
                <a:lnTo>
                  <a:pt x="364792" y="0"/>
                </a:lnTo>
                <a:lnTo>
                  <a:pt x="364792" y="1245139"/>
                </a:lnTo>
                <a:lnTo>
                  <a:pt x="218793" y="1245139"/>
                </a:lnTo>
                <a:lnTo>
                  <a:pt x="218793" y="882752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5E684A-77D7-1F53-853A-5B40381937F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06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5406</TotalTime>
  <Words>3107</Words>
  <Application>Microsoft Office PowerPoint</Application>
  <PresentationFormat>와이드스크린</PresentationFormat>
  <Paragraphs>453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Noto Sans KR</vt:lpstr>
      <vt:lpstr>Noto Sans KR Black</vt:lpstr>
      <vt:lpstr>Noto Sans KR SemiBold</vt:lpstr>
      <vt:lpstr>Pretendard Medium</vt:lpstr>
      <vt:lpstr>Pretendard SemiBold</vt:lpstr>
      <vt:lpstr>Pretendard Variable</vt:lpstr>
      <vt:lpstr>Pretendard Variable ExtraBold</vt:lpstr>
      <vt:lpstr>Pretendard Variable Medium</vt:lpstr>
      <vt:lpstr>맑은 고딕</vt:lpstr>
      <vt:lpstr>에스코어 드림 2 ExtraLight</vt:lpstr>
      <vt:lpstr>에스코어 드림 4 Regular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63</cp:revision>
  <dcterms:created xsi:type="dcterms:W3CDTF">2025-03-14T08:56:19Z</dcterms:created>
  <dcterms:modified xsi:type="dcterms:W3CDTF">2025-04-18T10:56:25Z</dcterms:modified>
</cp:coreProperties>
</file>